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theme/theme15.xml" ContentType="application/vnd.openxmlformats-officedocument.theme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709" r:id="rId6"/>
    <p:sldMasterId id="2147483721" r:id="rId7"/>
    <p:sldMasterId id="2147483746" r:id="rId8"/>
    <p:sldMasterId id="2147483758" r:id="rId9"/>
    <p:sldMasterId id="2147483782" r:id="rId10"/>
    <p:sldMasterId id="2147485612" r:id="rId11"/>
    <p:sldMasterId id="2147485625" r:id="rId12"/>
    <p:sldMasterId id="2147485637" r:id="rId13"/>
    <p:sldMasterId id="2147485649" r:id="rId14"/>
  </p:sldMasterIdLst>
  <p:notesMasterIdLst>
    <p:notesMasterId r:id="rId39"/>
  </p:notesMasterIdLst>
  <p:handoutMasterIdLst>
    <p:handoutMasterId r:id="rId40"/>
  </p:handoutMasterIdLst>
  <p:sldIdLst>
    <p:sldId id="657" r:id="rId15"/>
    <p:sldId id="634" r:id="rId16"/>
    <p:sldId id="655" r:id="rId17"/>
    <p:sldId id="656" r:id="rId18"/>
    <p:sldId id="658" r:id="rId19"/>
    <p:sldId id="641" r:id="rId20"/>
    <p:sldId id="659" r:id="rId21"/>
    <p:sldId id="660" r:id="rId22"/>
    <p:sldId id="646" r:id="rId23"/>
    <p:sldId id="661" r:id="rId24"/>
    <p:sldId id="643" r:id="rId25"/>
    <p:sldId id="644" r:id="rId26"/>
    <p:sldId id="678" r:id="rId27"/>
    <p:sldId id="662" r:id="rId28"/>
    <p:sldId id="663" r:id="rId29"/>
    <p:sldId id="665" r:id="rId30"/>
    <p:sldId id="666" r:id="rId31"/>
    <p:sldId id="667" r:id="rId32"/>
    <p:sldId id="668" r:id="rId33"/>
    <p:sldId id="671" r:id="rId34"/>
    <p:sldId id="672" r:id="rId35"/>
    <p:sldId id="673" r:id="rId36"/>
    <p:sldId id="674" r:id="rId37"/>
    <p:sldId id="623" r:id="rId3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99"/>
    <a:srgbClr val="FFCCFF"/>
    <a:srgbClr val="FF9900"/>
    <a:srgbClr val="008000"/>
    <a:srgbClr val="884A97"/>
    <a:srgbClr val="3A95BF"/>
    <a:srgbClr val="A5BC26"/>
    <a:srgbClr val="D34800"/>
    <a:srgbClr val="325E29"/>
    <a:srgbClr val="F4960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84384" autoAdjust="0"/>
  </p:normalViewPr>
  <p:slideViewPr>
    <p:cSldViewPr snapToGrid="0" showGuides="1">
      <p:cViewPr>
        <p:scale>
          <a:sx n="78" d="100"/>
          <a:sy n="78" d="100"/>
        </p:scale>
        <p:origin x="-1338" y="-84"/>
      </p:cViewPr>
      <p:guideLst>
        <p:guide orient="horz" pos="1184"/>
        <p:guide orient="horz" pos="2086"/>
        <p:guide orient="horz" pos="2091"/>
        <p:guide pos="5663"/>
        <p:guide pos="352"/>
        <p:guide pos="1352"/>
        <p:guide pos="2932"/>
        <p:guide pos="2000"/>
        <p:guide pos="19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2C0AB-BE20-4152-BA74-B6608099A78D}" type="datetimeFigureOut">
              <a:rPr lang="en-US" smtClean="0"/>
              <a:pPr/>
              <a:t>1/30/2011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7B54B9-DB69-4DE6-AA2F-A845AA1587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2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E2D302D-B4C2-42C2-98E3-9DCDC6CB2C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940ED4-0DD8-4D9F-B56A-0086098BE7E8}" type="slidenum">
              <a:rPr lang="en-US" smtClean="0">
                <a:latin typeface="Times" pitchFamily="43" charset="0"/>
                <a:ea typeface="MS PGothic" pitchFamily="34" charset="-128"/>
              </a:rPr>
              <a:pPr/>
              <a:t>19</a:t>
            </a:fld>
            <a:endParaRPr lang="en-US" smtClean="0">
              <a:latin typeface="Times" pitchFamily="43" charset="0"/>
              <a:ea typeface="MS PGothic" pitchFamily="34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2" y="4416427"/>
            <a:ext cx="5143500" cy="41830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43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CDA4E-CF9D-414E-8EE5-7B82BD64F7B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F35773-40B1-49E5-B7F8-EB77848AF11D}" type="slidenum">
              <a:rPr lang="en-US"/>
              <a:pPr/>
              <a:t>3</a:t>
            </a:fld>
            <a:endParaRPr lang="en-US"/>
          </a:p>
        </p:txBody>
      </p:sp>
      <p:sp>
        <p:nvSpPr>
          <p:cNvPr id="203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Yahoo! Proprietary and Confidential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B4331D7-1043-45EB-BC44-89F5FFFC7D5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F35773-40B1-49E5-B7F8-EB77848AF11D}" type="slidenum">
              <a:rPr lang="en-US"/>
              <a:pPr/>
              <a:t>7</a:t>
            </a:fld>
            <a:endParaRPr lang="en-US"/>
          </a:p>
        </p:txBody>
      </p:sp>
      <p:sp>
        <p:nvSpPr>
          <p:cNvPr id="203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Times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0C40B5-4EB9-4E25-B8E4-61659FDF6F9F}" type="slidenum">
              <a:rPr lang="en-US" smtClean="0">
                <a:latin typeface="Times"/>
                <a:ea typeface="ＭＳ Ｐゴシック" pitchFamily="34" charset="-128"/>
              </a:rPr>
              <a:pPr>
                <a:defRPr/>
              </a:pPr>
              <a:t>10</a:t>
            </a:fld>
            <a:endParaRPr lang="en-US" smtClean="0">
              <a:latin typeface="Times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F5770F-C8E8-48B0-A16F-1CD0F446945B}" type="slidenum">
              <a:rPr lang="en-US"/>
              <a:pPr/>
              <a:t>11</a:t>
            </a:fld>
            <a:endParaRPr lang="en-US"/>
          </a:p>
        </p:txBody>
      </p:sp>
      <p:sp>
        <p:nvSpPr>
          <p:cNvPr id="208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2464" tIns="46232" rIns="92464" bIns="46232"/>
          <a:lstStyle/>
          <a:p>
            <a:pPr>
              <a:spcBef>
                <a:spcPct val="0"/>
              </a:spcBef>
            </a:pPr>
            <a:endParaRPr lang="en-US" sz="18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C8FE3F-A2E0-48F2-B270-B39535BBC9C3}" type="slidenum">
              <a:rPr lang="en-US"/>
              <a:pPr/>
              <a:t>12</a:t>
            </a:fld>
            <a:endParaRPr lang="en-US"/>
          </a:p>
        </p:txBody>
      </p:sp>
      <p:sp>
        <p:nvSpPr>
          <p:cNvPr id="208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xfrm>
            <a:off x="701675" y="4416426"/>
            <a:ext cx="5607050" cy="4183063"/>
          </a:xfrm>
          <a:noFill/>
          <a:ln/>
        </p:spPr>
        <p:txBody>
          <a:bodyPr/>
          <a:lstStyle/>
          <a:p>
            <a:endParaRPr lang="en-US" dirty="0" smtClean="0">
              <a:latin typeface="Times" pitchFamily="4" charset="0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/>
        </p:nvSpPr>
        <p:spPr bwMode="auto">
          <a:xfrm>
            <a:off x="3970339" y="8829676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7" tIns="46584" rIns="93167" bIns="46584" anchor="b"/>
          <a:lstStyle/>
          <a:p>
            <a:pPr algn="r" defTabSz="931769"/>
            <a:fld id="{5940F712-BFC2-4AF8-9A39-A4006E1E2772}" type="slidenum">
              <a:rPr lang="en-US" sz="1200"/>
              <a:pPr algn="r" defTabSz="931769"/>
              <a:t>13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1040" y="4415790"/>
            <a:ext cx="5842000" cy="441579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81F328-512B-4C48-93DB-4BC9CC39C35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34.png"/><Relationship Id="rId7" Type="http://schemas.openxmlformats.org/officeDocument/2006/relationships/image" Target="../media/image30.gif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Relationship Id="rId9" Type="http://schemas.openxmlformats.org/officeDocument/2006/relationships/image" Target="../media/image32.gif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4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2.png"/><Relationship Id="rId11" Type="http://schemas.openxmlformats.org/officeDocument/2006/relationships/image" Target="../media/image11.png"/><Relationship Id="rId5" Type="http://schemas.openxmlformats.org/officeDocument/2006/relationships/image" Target="../media/image21.png"/><Relationship Id="rId10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973763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9737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600" y="115888"/>
            <a:ext cx="8934450" cy="72072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323850" y="1484313"/>
            <a:ext cx="8218488" cy="4635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973763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9737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600" y="115888"/>
            <a:ext cx="8934450" cy="72072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323850" y="1484313"/>
            <a:ext cx="8218488" cy="4635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endParaRPr lang="en-US" noProof="0" dirty="0" smtClean="0"/>
          </a:p>
        </p:txBody>
      </p:sp>
    </p:spTree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1200" dirty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6" name="Picture 16" descr="Yahoo-online-t-original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4763" y="5909038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338884" y="261468"/>
            <a:ext cx="8335215" cy="457200"/>
          </a:xfrm>
          <a:prstGeom prst="rect">
            <a:avLst/>
          </a:prstGeom>
        </p:spPr>
        <p:txBody>
          <a:bodyPr tIns="91440" bIns="91440" anchor="ctr">
            <a:noAutofit/>
          </a:bodyPr>
          <a:lstStyle>
            <a:lvl1pPr algn="l">
              <a:defRPr sz="3200" spc="0">
                <a:solidFill>
                  <a:srgbClr val="7B0099"/>
                </a:solidFill>
                <a:latin typeface="+mj-lt"/>
                <a:ea typeface="Verdana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38884" y="729613"/>
            <a:ext cx="8335215" cy="457200"/>
          </a:xfrm>
          <a:prstGeom prst="rect">
            <a:avLst/>
          </a:prstGeom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338884" y="1186813"/>
            <a:ext cx="8335215" cy="457200"/>
          </a:xfrm>
          <a:prstGeom prst="rect">
            <a:avLst/>
          </a:prstGeom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b="0" kern="1200" spc="0" smtClean="0">
                <a:solidFill>
                  <a:schemeClr val="tx1"/>
                </a:solidFill>
                <a:latin typeface="+mj-lt"/>
                <a:ea typeface="Verdana" pitchFamily="34" charset="0"/>
                <a:cs typeface="Arial" pitchFamily="34" charset="0"/>
              </a:defRPr>
            </a:lvl1pPr>
            <a:lvl2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2pPr>
            <a:lvl3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3pPr>
            <a:lvl4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4pPr>
            <a:lvl5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dirty="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39"/>
          <p:cNvGrpSpPr/>
          <p:nvPr/>
        </p:nvGrpSpPr>
        <p:grpSpPr>
          <a:xfrm>
            <a:off x="441509" y="2961183"/>
            <a:ext cx="4604339" cy="3386972"/>
            <a:chOff x="441509" y="2961183"/>
            <a:chExt cx="4604339" cy="3386972"/>
          </a:xfrm>
        </p:grpSpPr>
        <p:pic>
          <p:nvPicPr>
            <p:cNvPr id="25" name="Picture 20" descr="Y-Bang-Chicklette.gif"/>
            <p:cNvPicPr>
              <a:picLocks noChangeAspect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1509" y="4161426"/>
              <a:ext cx="2187491" cy="218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2"/>
            <p:cNvGrpSpPr/>
            <p:nvPr userDrawn="1"/>
          </p:nvGrpSpPr>
          <p:grpSpPr>
            <a:xfrm>
              <a:off x="441659" y="2961183"/>
              <a:ext cx="4604189" cy="3383620"/>
              <a:chOff x="441659" y="2961183"/>
              <a:chExt cx="4604189" cy="3383620"/>
            </a:xfrm>
          </p:grpSpPr>
          <p:pic>
            <p:nvPicPr>
              <p:cNvPr id="34" name="Picture 6" descr="C:\Users\asfour\Documents\02 Polypod\Projects\Active\Yahoo\October\22 October\PPT Metro 126x\PPT Metro 126x\sports_intl_126.gif"/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2714612" y="558520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35" name="Picture 7" descr="C:\Users\asfour\Documents\02 Polypod\Projects\Active\Yahoo\October\22 October\PPT Metro 126x\PPT Metro 126x\entertainment_126.gif"/>
              <p:cNvPicPr>
                <a:picLocks noChangeAspect="1" noChangeArrowheads="1"/>
              </p:cNvPicPr>
              <p:nvPr userDrawn="1"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3883241" y="4335701"/>
                <a:ext cx="759599" cy="759600"/>
              </a:xfrm>
              <a:prstGeom prst="rect">
                <a:avLst/>
              </a:prstGeom>
              <a:noFill/>
            </p:spPr>
          </p:pic>
          <p:pic>
            <p:nvPicPr>
              <p:cNvPr id="36" name="Picture 8" descr="C:\Users\asfour\Documents\02 Polypod\Projects\Active\Yahoo\October\22 October\PPT Metro 126x\PPT Metro 126x\finance_126.gif"/>
              <p:cNvPicPr>
                <a:picLocks noChangeAspect="1" noChangeArrowheads="1"/>
              </p:cNvPicPr>
              <p:nvPr userDrawn="1"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41659" y="296118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37" name="Picture 9" descr="C:\Users\asfour\Documents\02 Polypod\Projects\Active\Yahoo\October\22 October\PPT Metro 126x\PPT Metro 126x\mail_126.gif"/>
              <p:cNvPicPr>
                <a:picLocks noChangeAspect="1" noChangeArrowheads="1"/>
              </p:cNvPicPr>
              <p:nvPr userDrawn="1"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4286248" y="5143512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38" name="Picture 10" descr="C:\Users\asfour\Documents\02 Polypod\Projects\Active\Yahoo\October\22 October\PPT Metro 126x\PPT Metro 126x\mobile_126.gif"/>
              <p:cNvPicPr>
                <a:picLocks noChangeAspect="1" noChangeArrowheads="1"/>
              </p:cNvPicPr>
              <p:nvPr userDrawn="1"/>
            </p:nvPicPr>
            <p:blipFill>
              <a:blip r:embed="rId8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3071802" y="475407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39" name="Picture 11" descr="C:\Users\asfour\Documents\02 Polypod\Projects\Active\Yahoo\October\22 October\PPT Metro 126x\PPT Metro 126x\news_126.gif"/>
              <p:cNvPicPr>
                <a:picLocks noChangeAspect="1" noChangeArrowheads="1"/>
              </p:cNvPicPr>
              <p:nvPr userDrawn="1"/>
            </p:nvPicPr>
            <p:blipFill>
              <a:blip r:embed="rId9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1322900" y="3325313"/>
                <a:ext cx="759600" cy="75960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66207" y="1004888"/>
            <a:ext cx="8096793" cy="4951412"/>
          </a:xfrm>
        </p:spPr>
        <p:txBody>
          <a:bodyPr/>
          <a:lstStyle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kern="1200" dirty="0">
              <a:solidFill>
                <a:prstClr val="black"/>
              </a:solidFill>
              <a:latin typeface="Arial" charset="0"/>
              <a:ea typeface="+mn-ea"/>
              <a:cs typeface="+mn-cs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41509" y="2961183"/>
            <a:ext cx="4604339" cy="3386972"/>
            <a:chOff x="441509" y="2961183"/>
            <a:chExt cx="4604339" cy="3386972"/>
          </a:xfrm>
        </p:grpSpPr>
        <p:pic>
          <p:nvPicPr>
            <p:cNvPr id="16" name="Picture 20" descr="Y-Bang-Chicklette.gif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1509" y="4161426"/>
              <a:ext cx="2187491" cy="218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2"/>
            <p:cNvGrpSpPr/>
            <p:nvPr userDrawn="1"/>
          </p:nvGrpSpPr>
          <p:grpSpPr>
            <a:xfrm>
              <a:off x="441659" y="2961183"/>
              <a:ext cx="4604189" cy="3383620"/>
              <a:chOff x="441659" y="2961183"/>
              <a:chExt cx="4604189" cy="3383620"/>
            </a:xfrm>
          </p:grpSpPr>
          <p:pic>
            <p:nvPicPr>
              <p:cNvPr id="18" name="Picture 6" descr="C:\Users\asfour\Documents\02 Polypod\Projects\Active\Yahoo\October\22 October\PPT Metro 126x\PPT Metro 126x\sports_intl_126.gif"/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2714612" y="558520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19" name="Picture 7" descr="C:\Users\asfour\Documents\02 Polypod\Projects\Active\Yahoo\October\22 October\PPT Metro 126x\PPT Metro 126x\entertainment_126.gif"/>
              <p:cNvPicPr>
                <a:picLocks noChangeAspect="1" noChangeArrowheads="1"/>
              </p:cNvPicPr>
              <p:nvPr userDrawn="1"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883241" y="4335701"/>
                <a:ext cx="759599" cy="759600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C:\Users\asfour\Documents\02 Polypod\Projects\Active\Yahoo\October\22 October\PPT Metro 126x\PPT Metro 126x\finance_126.gif"/>
              <p:cNvPicPr>
                <a:picLocks noChangeAspect="1" noChangeArrowheads="1"/>
              </p:cNvPicPr>
              <p:nvPr userDrawn="1"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441659" y="296118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21" name="Picture 9" descr="C:\Users\asfour\Documents\02 Polypod\Projects\Active\Yahoo\October\22 October\PPT Metro 126x\PPT Metro 126x\mail_126.gif"/>
              <p:cNvPicPr>
                <a:picLocks noChangeAspect="1" noChangeArrowheads="1"/>
              </p:cNvPicPr>
              <p:nvPr userDrawn="1"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286248" y="5143512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30" name="Picture 10" descr="C:\Users\asfour\Documents\02 Polypod\Projects\Active\Yahoo\October\22 October\PPT Metro 126x\PPT Metro 126x\mobile_126.gif"/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3071802" y="475407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31" name="Picture 11" descr="C:\Users\asfour\Documents\02 Polypod\Projects\Active\Yahoo\October\22 October\PPT Metro 126x\PPT Metro 126x\news_126.gif"/>
              <p:cNvPicPr>
                <a:picLocks noChangeAspect="1" noChangeArrowheads="1"/>
              </p:cNvPicPr>
              <p:nvPr userDrawn="1"/>
            </p:nvPicPr>
            <p:blipFill>
              <a:blip r:embed="rId8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1322900" y="3325313"/>
                <a:ext cx="759600" cy="7596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338884" y="261468"/>
            <a:ext cx="8335215" cy="457200"/>
          </a:xfrm>
          <a:prstGeom prst="rect">
            <a:avLst/>
          </a:prstGeom>
        </p:spPr>
        <p:txBody>
          <a:bodyPr tIns="91440" bIns="91440" anchor="ctr">
            <a:noAutofit/>
          </a:bodyPr>
          <a:lstStyle>
            <a:lvl1pPr algn="l">
              <a:defRPr sz="3200" b="0" spc="0">
                <a:solidFill>
                  <a:schemeClr val="tx1"/>
                </a:solidFill>
                <a:latin typeface="+mj-lt"/>
                <a:ea typeface="Verdana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338884" y="729613"/>
            <a:ext cx="8335215" cy="457200"/>
          </a:xfrm>
          <a:prstGeom prst="rect">
            <a:avLst/>
          </a:prstGeom>
        </p:spPr>
        <p:txBody>
          <a:bodyPr tIns="91440" bIns="91440" rtlCol="0" anchor="ctr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3200" b="1" kern="1200" spc="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8338" y="1004888"/>
            <a:ext cx="3903663" cy="47284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+mn-lt"/>
              </a:defRPr>
            </a:lvl1pPr>
            <a:lvl2pPr>
              <a:defRPr sz="1400">
                <a:latin typeface="+mn-lt"/>
              </a:defRPr>
            </a:lvl2pPr>
            <a:lvl3pPr>
              <a:defRPr sz="1200">
                <a:latin typeface="+mn-lt"/>
              </a:defRPr>
            </a:lvl3pPr>
            <a:lvl4pPr>
              <a:defRPr sz="1100">
                <a:latin typeface="+mn-lt"/>
              </a:defRPr>
            </a:lvl4pPr>
            <a:lvl5pPr>
              <a:defRPr sz="9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2" y="1004888"/>
            <a:ext cx="4197168" cy="47284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+mn-lt"/>
              </a:defRPr>
            </a:lvl1pPr>
            <a:lvl2pPr>
              <a:defRPr sz="1400">
                <a:latin typeface="+mn-lt"/>
              </a:defRPr>
            </a:lvl2pPr>
            <a:lvl3pPr>
              <a:defRPr sz="1200">
                <a:latin typeface="+mn-lt"/>
              </a:defRPr>
            </a:lvl3pPr>
            <a:lvl4pPr>
              <a:defRPr sz="1100">
                <a:latin typeface="+mn-lt"/>
              </a:defRPr>
            </a:lvl4pPr>
            <a:lvl5pPr>
              <a:defRPr sz="9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 smtClean="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339" y="254000"/>
            <a:ext cx="2836364" cy="1181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54000"/>
            <a:ext cx="5111750" cy="57023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396875" algn="l"/>
              </a:tabLst>
              <a:defRPr sz="1600" b="0"/>
            </a:lvl1pPr>
            <a:lvl2pPr>
              <a:defRPr sz="1400" b="0"/>
            </a:lvl2pPr>
            <a:lvl3pPr>
              <a:defRPr sz="1200" b="0"/>
            </a:lvl3pPr>
            <a:lvl4pPr>
              <a:defRPr sz="1100" b="0"/>
            </a:lvl4pPr>
            <a:lvl5pPr>
              <a:defRPr sz="9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099" y="1721225"/>
            <a:ext cx="2822603" cy="42350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4898" y="4800600"/>
            <a:ext cx="5810188" cy="566738"/>
          </a:xfrm>
        </p:spPr>
        <p:txBody>
          <a:bodyPr anchor="b">
            <a:normAutofit/>
          </a:bodyPr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64898" y="612775"/>
            <a:ext cx="5810188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64898" y="5367338"/>
            <a:ext cx="581018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311630" y="345560"/>
            <a:ext cx="8571436" cy="6172216"/>
            <a:chOff x="311630" y="345560"/>
            <a:chExt cx="8571436" cy="6172216"/>
          </a:xfrm>
        </p:grpSpPr>
        <p:pic>
          <p:nvPicPr>
            <p:cNvPr id="7" name="Picture 6" descr="Quotations2.gif"/>
            <p:cNvPicPr>
              <a:picLocks noChangeAspect="1"/>
            </p:cNvPicPr>
            <p:nvPr userDrawn="1"/>
          </p:nvPicPr>
          <p:blipFill>
            <a:blip r:embed="rId2" cstate="email">
              <a:grayscl/>
              <a:lum contrast="-10000"/>
            </a:blip>
            <a:stretch>
              <a:fillRect/>
            </a:stretch>
          </p:blipFill>
          <p:spPr>
            <a:xfrm rot="10800000">
              <a:off x="5663616" y="3774576"/>
              <a:ext cx="3219450" cy="2743200"/>
            </a:xfrm>
            <a:prstGeom prst="rect">
              <a:avLst/>
            </a:prstGeom>
          </p:spPr>
        </p:pic>
        <p:pic>
          <p:nvPicPr>
            <p:cNvPr id="8" name="Picture 7" descr="Quotations2.gif"/>
            <p:cNvPicPr>
              <a:picLocks noChangeAspect="1"/>
            </p:cNvPicPr>
            <p:nvPr userDrawn="1"/>
          </p:nvPicPr>
          <p:blipFill>
            <a:blip r:embed="rId2" cstate="email">
              <a:grayscl/>
              <a:lum contrast="-10000"/>
            </a:blip>
            <a:stretch>
              <a:fillRect/>
            </a:stretch>
          </p:blipFill>
          <p:spPr>
            <a:xfrm rot="10800000" flipH="1">
              <a:off x="311630" y="345560"/>
              <a:ext cx="3219450" cy="2743200"/>
            </a:xfrm>
            <a:prstGeom prst="rect">
              <a:avLst/>
            </a:prstGeom>
          </p:spPr>
        </p:pic>
      </p:grpSp>
      <p:sp>
        <p:nvSpPr>
          <p:cNvPr id="123" name="Text Placeholder 122"/>
          <p:cNvSpPr>
            <a:spLocks noGrp="1"/>
          </p:cNvSpPr>
          <p:nvPr>
            <p:ph type="body" sz="quarter" idx="11"/>
          </p:nvPr>
        </p:nvSpPr>
        <p:spPr>
          <a:xfrm>
            <a:off x="675641" y="523875"/>
            <a:ext cx="8089900" cy="520457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4400" b="1">
                <a:solidFill>
                  <a:schemeClr val="tx1"/>
                </a:solidFill>
              </a:defRPr>
            </a:lvl1pPr>
            <a:lvl2pPr algn="r">
              <a:buClr>
                <a:srgbClr val="585858"/>
              </a:buClr>
              <a:buFont typeface="Calibri" pitchFamily="34" charset="0"/>
              <a:buChar char="―"/>
              <a:defRPr sz="2400" b="0">
                <a:solidFill>
                  <a:schemeClr val="tx1"/>
                </a:solidFill>
              </a:defRPr>
            </a:lvl2pPr>
            <a:lvl3pPr>
              <a:buFontTx/>
              <a:buNone/>
              <a:defRPr sz="3200" b="1">
                <a:solidFill>
                  <a:schemeClr val="bg1"/>
                </a:solidFill>
              </a:defRPr>
            </a:lvl3pPr>
            <a:lvl4pPr>
              <a:buFontTx/>
              <a:buNone/>
              <a:defRPr sz="3200" b="1">
                <a:solidFill>
                  <a:schemeClr val="bg1"/>
                </a:solidFill>
              </a:defRPr>
            </a:lvl4pPr>
            <a:lvl5pPr>
              <a:buFontTx/>
              <a:buNone/>
              <a:defRPr sz="3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sz="800" kern="120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800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2571382" y="1981200"/>
            <a:ext cx="4001236" cy="2302173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kern="1200" dirty="0">
              <a:solidFill>
                <a:prstClr val="white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" name="Picture 11" descr="Yahoo-online-t-original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18890" y="3770929"/>
            <a:ext cx="1432864" cy="27189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0543" y="2051659"/>
            <a:ext cx="3492676" cy="4286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B009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4" name="Text Placeholder 133"/>
          <p:cNvSpPr>
            <a:spLocks noGrp="1"/>
          </p:cNvSpPr>
          <p:nvPr>
            <p:ph type="body" sz="quarter" idx="10"/>
          </p:nvPr>
        </p:nvSpPr>
        <p:spPr>
          <a:xfrm>
            <a:off x="2689728" y="2479334"/>
            <a:ext cx="3469360" cy="284163"/>
          </a:xfrm>
          <a:prstGeom prst="rect">
            <a:avLst/>
          </a:prstGeom>
        </p:spPr>
        <p:txBody>
          <a:bodyPr>
            <a:noAutofit/>
          </a:bodyPr>
          <a:lstStyle>
            <a:lvl1pPr marL="1588" indent="-1588">
              <a:buFontTx/>
              <a:buNone/>
              <a:defRPr sz="1400" b="1">
                <a:solidFill>
                  <a:srgbClr val="7B0099"/>
                </a:solidFill>
                <a:latin typeface="Arial" pitchFamily="34" charset="0"/>
              </a:defRPr>
            </a:lvl1pPr>
            <a:lvl2pPr>
              <a:defRPr sz="1800" b="1">
                <a:solidFill>
                  <a:srgbClr val="7B0099"/>
                </a:solidFill>
              </a:defRPr>
            </a:lvl2pPr>
            <a:lvl3pPr>
              <a:defRPr sz="1800" b="1">
                <a:solidFill>
                  <a:srgbClr val="7B0099"/>
                </a:solidFill>
              </a:defRPr>
            </a:lvl3pPr>
            <a:lvl4pPr>
              <a:defRPr sz="1800" b="1">
                <a:solidFill>
                  <a:srgbClr val="7B0099"/>
                </a:solidFill>
              </a:defRPr>
            </a:lvl4pPr>
            <a:lvl5pPr>
              <a:defRPr sz="1800" b="1">
                <a:solidFill>
                  <a:srgbClr val="7B009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2" name="Text Placeholder 141"/>
          <p:cNvSpPr>
            <a:spLocks noGrp="1"/>
          </p:cNvSpPr>
          <p:nvPr>
            <p:ph type="body" sz="quarter" idx="11"/>
          </p:nvPr>
        </p:nvSpPr>
        <p:spPr>
          <a:xfrm>
            <a:off x="2689728" y="2768897"/>
            <a:ext cx="3471888" cy="293003"/>
          </a:xfrm>
          <a:prstGeom prst="rect">
            <a:avLst/>
          </a:prstGeom>
        </p:spPr>
        <p:txBody>
          <a:bodyPr>
            <a:noAutofit/>
          </a:bodyPr>
          <a:lstStyle>
            <a:lvl1pPr marL="1588" indent="-1588">
              <a:buFontTx/>
              <a:buNone/>
              <a:defRPr sz="1200">
                <a:solidFill>
                  <a:srgbClr val="7B0099"/>
                </a:solidFill>
                <a:latin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5" name="Text Placeholder 144"/>
          <p:cNvSpPr>
            <a:spLocks noGrp="1"/>
          </p:cNvSpPr>
          <p:nvPr>
            <p:ph type="body" sz="quarter" idx="12"/>
          </p:nvPr>
        </p:nvSpPr>
        <p:spPr>
          <a:xfrm>
            <a:off x="2701946" y="3146090"/>
            <a:ext cx="3464603" cy="9848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 baseline="0">
                <a:solidFill>
                  <a:schemeClr val="tx1"/>
                </a:solidFill>
                <a:latin typeface="Arial" pitchFamily="34" charset="0"/>
              </a:defRPr>
            </a:lvl1pPr>
            <a:lvl2pPr marL="0" indent="0"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973763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9737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2713" y="152400"/>
            <a:ext cx="2000250" cy="55086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5853113" cy="55086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58738" y="0"/>
            <a:ext cx="91440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16" descr="Yahoo-online-t-original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4763" y="5908675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8"/>
          <p:cNvGrpSpPr>
            <a:grpSpLocks/>
          </p:cNvGrpSpPr>
          <p:nvPr userDrawn="1"/>
        </p:nvGrpSpPr>
        <p:grpSpPr bwMode="auto">
          <a:xfrm>
            <a:off x="327025" y="3071813"/>
            <a:ext cx="5589588" cy="3276600"/>
            <a:chOff x="441509" y="2961183"/>
            <a:chExt cx="5778263" cy="3386972"/>
          </a:xfrm>
        </p:grpSpPr>
        <p:pic>
          <p:nvPicPr>
            <p:cNvPr id="8" name="Picture 20" descr="Y-Bang-Chicklette.gif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509" y="4161426"/>
              <a:ext cx="2187491" cy="218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C:\Users\asfour\Documents\02 Polypod\Projects\Active\Yahoo\October\22 October\PPT Metro 126x\PPT Metro 126x\sports_intl_126.gif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4999282" y="5442749"/>
              <a:ext cx="759600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7" descr="C:\Users\asfour\Documents\02 Polypod\Projects\Active\Yahoo\October\22 October\PPT Metro 126x\PPT Metro 126x\entertainment_126.gif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94234" y="4203796"/>
              <a:ext cx="759599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8" descr="C:\Users\asfour\Documents\02 Polypod\Projects\Active\Yahoo\October\22 October\PPT Metro 126x\PPT Metro 126x\finance_126.gif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59" y="2961183"/>
              <a:ext cx="759600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9" descr="C:\Users\asfour\Documents\02 Polypod\Projects\Active\Yahoo\October\22 October\PPT Metro 126x\PPT Metro 126x\mail_126.gif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70574" y="5022600"/>
              <a:ext cx="759600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0" descr="C:\Users\asfour\Documents\02 Polypod\Projects\Active\Yahoo\October\22 October\PPT Metro 126x\PPT Metro 126x\mobile_126.gif"/>
            <p:cNvPicPr>
              <a:picLocks noChangeAspect="1" noChangeArrowheads="1"/>
            </p:cNvPicPr>
            <p:nvPr userDrawn="1"/>
          </p:nvPicPr>
          <p:blipFill>
            <a:blip r:embed="rId8" cstate="print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3071802" y="4754073"/>
              <a:ext cx="759600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1" descr="C:\Users\asfour\Documents\02 Polypod\Projects\Active\Yahoo\October\22 October\PPT Metro 126x\PPT Metro 126x\news_126.gif"/>
            <p:cNvPicPr>
              <a:picLocks noChangeAspect="1" noChangeArrowheads="1"/>
            </p:cNvPicPr>
            <p:nvPr userDrawn="1"/>
          </p:nvPicPr>
          <p:blipFill>
            <a:blip r:embed="rId9" cstate="print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1265057" y="3325313"/>
              <a:ext cx="759600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3" descr="yflickr_126.gif"/>
            <p:cNvPicPr>
              <a:picLocks noChangeAspect="1"/>
            </p:cNvPicPr>
            <p:nvPr userDrawn="1"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664440" y="5582773"/>
              <a:ext cx="759758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0" descr="ymess_126.gif"/>
            <p:cNvPicPr>
              <a:picLocks noChangeAspect="1"/>
            </p:cNvPicPr>
            <p:nvPr userDrawn="1"/>
          </p:nvPicPr>
          <p:blipFill>
            <a:blip r:embed="rId11" cstate="print"/>
            <a:srcRect b="-4817"/>
            <a:stretch>
              <a:fillRect/>
            </a:stretch>
          </p:blipFill>
          <p:spPr bwMode="auto">
            <a:xfrm>
              <a:off x="5494940" y="4662916"/>
              <a:ext cx="724832" cy="75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200689" y="261469"/>
            <a:ext cx="7772400" cy="631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spc="0">
                <a:solidFill>
                  <a:srgbClr val="7B0099"/>
                </a:solidFill>
                <a:latin typeface="Calibri" pitchFamily="34" charset="0"/>
                <a:ea typeface="Verdana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200688" y="776841"/>
            <a:ext cx="7784389" cy="589777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3200" b="0" kern="1200" spc="0" dirty="0" smtClean="0">
                <a:solidFill>
                  <a:schemeClr val="tx1"/>
                </a:solidFill>
                <a:latin typeface="Calibri" pitchFamily="34" charset="0"/>
                <a:ea typeface="Verdana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200689" y="1294609"/>
            <a:ext cx="7461273" cy="57626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b="0" kern="1200" spc="0" smtClean="0">
                <a:solidFill>
                  <a:schemeClr val="tx1"/>
                </a:solidFill>
                <a:latin typeface="Calibri" pitchFamily="34" charset="0"/>
                <a:ea typeface="Verdana" pitchFamily="34" charset="0"/>
                <a:cs typeface="Arial" pitchFamily="34" charset="0"/>
              </a:defRPr>
            </a:lvl1pPr>
            <a:lvl2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2pPr>
            <a:lvl3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3pPr>
            <a:lvl4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4pPr>
            <a:lvl5pPr marL="0" indent="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lang="en-US" sz="3200" kern="1200" dirty="0" smtClean="0">
                <a:solidFill>
                  <a:schemeClr val="tx1"/>
                </a:solidFill>
                <a:latin typeface="+mn-lt"/>
                <a:ea typeface="+mj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973763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973763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1838" y="1038225"/>
            <a:ext cx="3921125" cy="462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103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image" Target="../media/image9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22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1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126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image" Target="../media/image9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3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137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image" Target="../media/image9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image" Target="../media/image27.gif"/><Relationship Id="rId18" Type="http://schemas.openxmlformats.org/officeDocument/2006/relationships/image" Target="../media/image32.gif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image" Target="../media/image26.png"/><Relationship Id="rId17" Type="http://schemas.openxmlformats.org/officeDocument/2006/relationships/image" Target="../media/image31.gif"/><Relationship Id="rId2" Type="http://schemas.openxmlformats.org/officeDocument/2006/relationships/slideLayout" Target="../slideLayouts/slideLayout148.xml"/><Relationship Id="rId16" Type="http://schemas.openxmlformats.org/officeDocument/2006/relationships/image" Target="../media/image30.gif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51.xml"/><Relationship Id="rId15" Type="http://schemas.openxmlformats.org/officeDocument/2006/relationships/image" Target="../media/image29.gif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Relationship Id="rId14" Type="http://schemas.openxmlformats.org/officeDocument/2006/relationships/image" Target="../media/image28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hyperlink" Target="http://www.yahoo.com/" TargetMode="Externa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hyperlink" Target="http://www.yahoo.com/" TargetMode="Externa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7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3.jpeg"/><Relationship Id="rId18" Type="http://schemas.openxmlformats.org/officeDocument/2006/relationships/image" Target="../media/image12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3.pn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18" Type="http://schemas.openxmlformats.org/officeDocument/2006/relationships/image" Target="../media/image19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image" Target="../media/image1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8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92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7" descr="Messenger"/>
          <p:cNvPicPr>
            <a:picLocks noChangeAspect="1" noChangeArrowheads="1"/>
          </p:cNvPicPr>
          <p:nvPr/>
        </p:nvPicPr>
        <p:blipFill>
          <a:blip r:embed="rId14" cstate="print"/>
          <a:srcRect b="48344"/>
          <a:stretch>
            <a:fillRect/>
          </a:stretch>
        </p:blipFill>
        <p:spPr bwMode="auto">
          <a:xfrm>
            <a:off x="2720975" y="6238875"/>
            <a:ext cx="11985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5" descr="Mai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87800" y="49911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6" descr="Yahoo-online-t-original.gif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54763" y="5895975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0" descr="Y-Bang-Chicklette.gif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6375" y="3735388"/>
            <a:ext cx="2457450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6" descr="Flickr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727325" y="4992688"/>
            <a:ext cx="1198563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6152" name="Picture 8" descr="icon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87800" y="37338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5159375" y="1196975"/>
            <a:ext cx="3514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3200" dirty="0">
              <a:solidFill>
                <a:srgbClr val="8E8E8E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00" r:id="rId1"/>
    <p:sldLayoutId id="2147485501" r:id="rId2"/>
    <p:sldLayoutId id="2147485502" r:id="rId3"/>
    <p:sldLayoutId id="2147485503" r:id="rId4"/>
    <p:sldLayoutId id="2147485504" r:id="rId5"/>
    <p:sldLayoutId id="2147485505" r:id="rId6"/>
    <p:sldLayoutId id="2147485506" r:id="rId7"/>
    <p:sldLayoutId id="2147485507" r:id="rId8"/>
    <p:sldLayoutId id="2147485508" r:id="rId9"/>
    <p:sldLayoutId id="2147485509" r:id="rId10"/>
    <p:sldLayoutId id="2147485510" r:id="rId11"/>
    <p:sldLayoutId id="2147485599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6388" name="Picture 20" descr="Y-Bang-Chicklette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7475" y="58515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9" descr="yflickr_126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71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0" descr="ymail_126.gif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335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1" descr="ymess_126.gif"/>
          <p:cNvPicPr>
            <a:picLocks noChangeAspect="1"/>
          </p:cNvPicPr>
          <p:nvPr/>
        </p:nvPicPr>
        <p:blipFill>
          <a:blip r:embed="rId16" cstate="print"/>
          <a:srcRect b="48415"/>
          <a:stretch>
            <a:fillRect/>
          </a:stretch>
        </p:blipFill>
        <p:spPr bwMode="auto">
          <a:xfrm>
            <a:off x="927100" y="6657975"/>
            <a:ext cx="3873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1" descr="icon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22388" y="5848350"/>
            <a:ext cx="39846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88" r:id="rId1"/>
    <p:sldLayoutId id="2147485589" r:id="rId2"/>
    <p:sldLayoutId id="2147485590" r:id="rId3"/>
    <p:sldLayoutId id="2147485591" r:id="rId4"/>
    <p:sldLayoutId id="2147485592" r:id="rId5"/>
    <p:sldLayoutId id="2147485593" r:id="rId6"/>
    <p:sldLayoutId id="2147485594" r:id="rId7"/>
    <p:sldLayoutId id="2147485595" r:id="rId8"/>
    <p:sldLayoutId id="2147485596" r:id="rId9"/>
    <p:sldLayoutId id="2147485597" r:id="rId10"/>
    <p:sldLayoutId id="214748559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 descr="Messenger"/>
          <p:cNvPicPr>
            <a:picLocks noChangeAspect="1" noChangeArrowheads="1"/>
          </p:cNvPicPr>
          <p:nvPr/>
        </p:nvPicPr>
        <p:blipFill>
          <a:blip r:embed="rId14" cstate="print"/>
          <a:srcRect b="48344"/>
          <a:stretch>
            <a:fillRect/>
          </a:stretch>
        </p:blipFill>
        <p:spPr bwMode="auto">
          <a:xfrm>
            <a:off x="2720975" y="6238875"/>
            <a:ext cx="11985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5" descr="Mai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87800" y="49911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6" descr="Yahoo-online-t-original.gif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54763" y="5895975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0" descr="Y-Bang-Chicklette.gif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6375" y="3735388"/>
            <a:ext cx="2457450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6" descr="Flickr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727325" y="4992688"/>
            <a:ext cx="1198563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32" name="Picture 8" descr="icon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87800" y="37338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5159375" y="1196975"/>
            <a:ext cx="3514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3200" kern="1200" dirty="0">
              <a:solidFill>
                <a:srgbClr val="8E8E8E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13" r:id="rId1"/>
    <p:sldLayoutId id="2147485614" r:id="rId2"/>
    <p:sldLayoutId id="2147485615" r:id="rId3"/>
    <p:sldLayoutId id="2147485616" r:id="rId4"/>
    <p:sldLayoutId id="2147485617" r:id="rId5"/>
    <p:sldLayoutId id="2147485618" r:id="rId6"/>
    <p:sldLayoutId id="2147485619" r:id="rId7"/>
    <p:sldLayoutId id="2147485620" r:id="rId8"/>
    <p:sldLayoutId id="2147485621" r:id="rId9"/>
    <p:sldLayoutId id="2147485622" r:id="rId10"/>
    <p:sldLayoutId id="2147485623" r:id="rId11"/>
    <p:sldLayoutId id="2147485624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6628" name="Picture 20" descr="Y-Bang-Chicklette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7475" y="58515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9" descr="yflickr_126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71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0" descr="ymail_126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335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1" descr="ymess_126.gif"/>
          <p:cNvPicPr>
            <a:picLocks noChangeAspect="1"/>
          </p:cNvPicPr>
          <p:nvPr/>
        </p:nvPicPr>
        <p:blipFill>
          <a:blip r:embed="rId16" cstate="print"/>
          <a:srcRect b="48415"/>
          <a:stretch>
            <a:fillRect/>
          </a:stretch>
        </p:blipFill>
        <p:spPr bwMode="auto">
          <a:xfrm>
            <a:off x="927100" y="6657975"/>
            <a:ext cx="3873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1" descr="icon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22388" y="5848350"/>
            <a:ext cx="39846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26" r:id="rId1"/>
    <p:sldLayoutId id="2147485627" r:id="rId2"/>
    <p:sldLayoutId id="2147485628" r:id="rId3"/>
    <p:sldLayoutId id="2147485629" r:id="rId4"/>
    <p:sldLayoutId id="2147485630" r:id="rId5"/>
    <p:sldLayoutId id="2147485631" r:id="rId6"/>
    <p:sldLayoutId id="2147485632" r:id="rId7"/>
    <p:sldLayoutId id="2147485633" r:id="rId8"/>
    <p:sldLayoutId id="2147485634" r:id="rId9"/>
    <p:sldLayoutId id="2147485635" r:id="rId10"/>
    <p:sldLayoutId id="214748563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6" name="Picture 20" descr="Y-Bang-Chicklette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7475" y="58515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9" descr="yflickr_126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71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0" descr="ymail_126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335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31" descr="ymess_126.gif"/>
          <p:cNvPicPr>
            <a:picLocks noChangeAspect="1"/>
          </p:cNvPicPr>
          <p:nvPr/>
        </p:nvPicPr>
        <p:blipFill>
          <a:blip r:embed="rId16" cstate="print"/>
          <a:srcRect b="48415"/>
          <a:stretch>
            <a:fillRect/>
          </a:stretch>
        </p:blipFill>
        <p:spPr bwMode="auto">
          <a:xfrm>
            <a:off x="927100" y="6657975"/>
            <a:ext cx="3873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1" descr="icon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22388" y="5848350"/>
            <a:ext cx="39846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38" r:id="rId1"/>
    <p:sldLayoutId id="2147485639" r:id="rId2"/>
    <p:sldLayoutId id="2147485640" r:id="rId3"/>
    <p:sldLayoutId id="2147485641" r:id="rId4"/>
    <p:sldLayoutId id="2147485642" r:id="rId5"/>
    <p:sldLayoutId id="2147485643" r:id="rId6"/>
    <p:sldLayoutId id="2147485644" r:id="rId7"/>
    <p:sldLayoutId id="2147485645" r:id="rId8"/>
    <p:sldLayoutId id="2147485646" r:id="rId9"/>
    <p:sldLayoutId id="2147485647" r:id="rId10"/>
    <p:sldLayoutId id="214748564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66207" y="0"/>
            <a:ext cx="809679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8288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grpSp>
        <p:nvGrpSpPr>
          <p:cNvPr id="2" name="Group 15"/>
          <p:cNvGrpSpPr/>
          <p:nvPr/>
        </p:nvGrpSpPr>
        <p:grpSpPr>
          <a:xfrm>
            <a:off x="90619" y="5605481"/>
            <a:ext cx="1828692" cy="1121622"/>
            <a:chOff x="61707" y="2961183"/>
            <a:chExt cx="5522120" cy="3386972"/>
          </a:xfrm>
        </p:grpSpPr>
        <p:pic>
          <p:nvPicPr>
            <p:cNvPr id="17" name="Picture 20" descr="Y-Bang-Chicklette.gif"/>
            <p:cNvPicPr>
              <a:picLocks noChangeAspect="1"/>
            </p:cNvPicPr>
            <p:nvPr userDrawn="1"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441509" y="4161426"/>
              <a:ext cx="2187491" cy="2186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32"/>
            <p:cNvGrpSpPr/>
            <p:nvPr userDrawn="1"/>
          </p:nvGrpSpPr>
          <p:grpSpPr>
            <a:xfrm>
              <a:off x="61707" y="2961183"/>
              <a:ext cx="5522120" cy="3383620"/>
              <a:chOff x="61707" y="2961183"/>
              <a:chExt cx="5522120" cy="3383620"/>
            </a:xfrm>
          </p:grpSpPr>
          <p:pic>
            <p:nvPicPr>
              <p:cNvPr id="19" name="Picture 6" descr="C:\Users\asfour\Documents\02 Polypod\Projects\Active\Yahoo\October\22 October\PPT Metro 126x\PPT Metro 126x\sports_intl_126.gif"/>
              <p:cNvPicPr>
                <a:picLocks noChangeAspect="1" noChangeArrowheads="1"/>
              </p:cNvPicPr>
              <p:nvPr userDrawn="1"/>
            </p:nvPicPr>
            <p:blipFill>
              <a:blip r:embed="rId13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2714612" y="558520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20" name="Picture 7" descr="C:\Users\asfour\Documents\02 Polypod\Projects\Active\Yahoo\October\22 October\PPT Metro 126x\PPT Metro 126x\entertainment_126.gif"/>
              <p:cNvPicPr>
                <a:picLocks noChangeAspect="1" noChangeArrowheads="1"/>
              </p:cNvPicPr>
              <p:nvPr userDrawn="1"/>
            </p:nvPicPr>
            <p:blipFill>
              <a:blip r:embed="rId14" cstate="email"/>
              <a:srcRect/>
              <a:stretch>
                <a:fillRect/>
              </a:stretch>
            </p:blipFill>
            <p:spPr bwMode="auto">
              <a:xfrm>
                <a:off x="4824228" y="4944664"/>
                <a:ext cx="759599" cy="759599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C:\Users\asfour\Documents\02 Polypod\Projects\Active\Yahoo\October\22 October\PPT Metro 126x\PPT Metro 126x\finance_126.gif"/>
              <p:cNvPicPr>
                <a:picLocks noChangeAspect="1" noChangeArrowheads="1"/>
              </p:cNvPicPr>
              <p:nvPr userDrawn="1"/>
            </p:nvPicPr>
            <p:blipFill>
              <a:blip r:embed="rId15" cstate="email"/>
              <a:srcRect/>
              <a:stretch>
                <a:fillRect/>
              </a:stretch>
            </p:blipFill>
            <p:spPr bwMode="auto">
              <a:xfrm>
                <a:off x="61707" y="2961183"/>
                <a:ext cx="759599" cy="759599"/>
              </a:xfrm>
              <a:prstGeom prst="rect">
                <a:avLst/>
              </a:prstGeom>
              <a:noFill/>
            </p:spPr>
          </p:pic>
          <p:pic>
            <p:nvPicPr>
              <p:cNvPr id="22" name="Picture 9" descr="C:\Users\asfour\Documents\02 Polypod\Projects\Active\Yahoo\October\22 October\PPT Metro 126x\PPT Metro 126x\mail_126.gif"/>
              <p:cNvPicPr>
                <a:picLocks noChangeAspect="1" noChangeArrowheads="1"/>
              </p:cNvPicPr>
              <p:nvPr userDrawn="1"/>
            </p:nvPicPr>
            <p:blipFill>
              <a:blip r:embed="rId16" cstate="email"/>
              <a:srcRect/>
              <a:stretch>
                <a:fillRect/>
              </a:stretch>
            </p:blipFill>
            <p:spPr bwMode="auto">
              <a:xfrm>
                <a:off x="3929458" y="5401165"/>
                <a:ext cx="759599" cy="759599"/>
              </a:xfrm>
              <a:prstGeom prst="rect">
                <a:avLst/>
              </a:prstGeom>
              <a:noFill/>
            </p:spPr>
          </p:pic>
          <p:pic>
            <p:nvPicPr>
              <p:cNvPr id="23" name="Picture 10" descr="C:\Users\asfour\Documents\02 Polypod\Projects\Active\Yahoo\October\22 October\PPT Metro 126x\PPT Metro 126x\mobile_126.gif"/>
              <p:cNvPicPr>
                <a:picLocks noChangeAspect="1" noChangeArrowheads="1"/>
              </p:cNvPicPr>
              <p:nvPr userDrawn="1"/>
            </p:nvPicPr>
            <p:blipFill>
              <a:blip r:embed="rId17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3071802" y="4754073"/>
                <a:ext cx="759600" cy="759600"/>
              </a:xfrm>
              <a:prstGeom prst="rect">
                <a:avLst/>
              </a:prstGeom>
              <a:noFill/>
            </p:spPr>
          </p:pic>
          <p:pic>
            <p:nvPicPr>
              <p:cNvPr id="24" name="Picture 11" descr="C:\Users\asfour\Documents\02 Polypod\Projects\Active\Yahoo\October\22 October\PPT Metro 126x\PPT Metro 126x\news_126.gif"/>
              <p:cNvPicPr>
                <a:picLocks noChangeAspect="1" noChangeArrowheads="1"/>
              </p:cNvPicPr>
              <p:nvPr userDrawn="1"/>
            </p:nvPicPr>
            <p:blipFill>
              <a:blip r:embed="rId18" cstate="email">
                <a:lum bright="-10000" contrast="20000"/>
              </a:blip>
              <a:srcRect/>
              <a:stretch>
                <a:fillRect/>
              </a:stretch>
            </p:blipFill>
            <p:spPr bwMode="auto">
              <a:xfrm>
                <a:off x="942949" y="3325312"/>
                <a:ext cx="759599" cy="759599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6635569" y="6356350"/>
            <a:ext cx="21274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3"/>
          </p:nvPr>
        </p:nvSpPr>
        <p:spPr>
          <a:xfrm>
            <a:off x="2036274" y="6356350"/>
            <a:ext cx="2472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endParaRPr lang="en-US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4"/>
          </p:nvPr>
        </p:nvSpPr>
        <p:spPr>
          <a:xfrm>
            <a:off x="4572000" y="6356350"/>
            <a:ext cx="495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fld id="{99921478-9A63-450E-8942-C240FE31B1C1}" type="slidenum">
              <a:rPr lang="en-US" kern="1200" smtClean="0">
                <a:solidFill>
                  <a:prstClr val="black"/>
                </a:solidFill>
                <a:latin typeface="Arial"/>
                <a:ea typeface="+mn-ea"/>
                <a:cs typeface="Arial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kern="1200" dirty="0">
              <a:solidFill>
                <a:prstClr val="black"/>
              </a:solidFill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idx="1"/>
          </p:nvPr>
        </p:nvSpPr>
        <p:spPr>
          <a:xfrm>
            <a:off x="666207" y="1004888"/>
            <a:ext cx="8096793" cy="4938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0" r:id="rId1"/>
    <p:sldLayoutId id="2147485651" r:id="rId2"/>
    <p:sldLayoutId id="2147485652" r:id="rId3"/>
    <p:sldLayoutId id="2147485653" r:id="rId4"/>
    <p:sldLayoutId id="2147485654" r:id="rId5"/>
    <p:sldLayoutId id="2147485655" r:id="rId6"/>
    <p:sldLayoutId id="2147485656" r:id="rId7"/>
    <p:sldLayoutId id="2147485657" r:id="rId8"/>
    <p:sldLayoutId id="2147485658" r:id="rId9"/>
    <p:sldLayoutId id="2147485659" r:id="rId10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7030A0"/>
          </a:solidFill>
          <a:latin typeface="Calibri" pitchFamily="34" charset="0"/>
        </a:defRPr>
      </a:lvl9pPr>
    </p:titleStyle>
    <p:bodyStyle>
      <a:lvl1pPr marL="233363" indent="-233363" algn="l" rtl="0" eaLnBrk="1" fontAlgn="base" hangingPunct="1">
        <a:spcBef>
          <a:spcPts val="600"/>
        </a:spcBef>
        <a:spcAft>
          <a:spcPts val="600"/>
        </a:spcAft>
        <a:buClrTx/>
        <a:buFont typeface="Wingdings" pitchFamily="2" charset="2"/>
        <a:buChar char="§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3838" algn="l" rtl="0" eaLnBrk="1" fontAlgn="base" hangingPunct="1">
        <a:spcBef>
          <a:spcPts val="600"/>
        </a:spcBef>
        <a:spcAft>
          <a:spcPts val="600"/>
        </a:spcAft>
        <a:buClrTx/>
        <a:buSzPct val="80000"/>
        <a:buFont typeface="Calibri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0563" indent="-233363" algn="l" rtl="0" eaLnBrk="1" fontAlgn="base" hangingPunct="1">
        <a:spcBef>
          <a:spcPts val="600"/>
        </a:spcBef>
        <a:spcAft>
          <a:spcPts val="600"/>
        </a:spcAft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3838" algn="l" rtl="0" eaLnBrk="1" fontAlgn="base" hangingPunct="1">
        <a:spcBef>
          <a:spcPts val="600"/>
        </a:spcBef>
        <a:spcAft>
          <a:spcPts val="600"/>
        </a:spcAft>
        <a:buClrTx/>
        <a:buFont typeface="Calibri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7763" indent="-233363" algn="l" rtl="0" eaLnBrk="1" fontAlgn="base" hangingPunct="1">
        <a:spcBef>
          <a:spcPts val="600"/>
        </a:spcBef>
        <a:spcAft>
          <a:spcPts val="600"/>
        </a:spcAft>
        <a:buClrTx/>
        <a:buFont typeface="Wingdings" pitchFamily="2" charset="2"/>
        <a:buChar char="§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B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7" descr="yahoo-logo-white-on-purple-tw.gif">
            <a:hlinkClick r:id="rId13" tooltip="Go to the Yahoo! homepage"/>
          </p:cNvPr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70775" y="6356350"/>
            <a:ext cx="1362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11" r:id="rId1"/>
    <p:sldLayoutId id="2147485512" r:id="rId2"/>
    <p:sldLayoutId id="2147485513" r:id="rId3"/>
    <p:sldLayoutId id="2147485514" r:id="rId4"/>
    <p:sldLayoutId id="2147485515" r:id="rId5"/>
    <p:sldLayoutId id="2147485516" r:id="rId6"/>
    <p:sldLayoutId id="2147485517" r:id="rId7"/>
    <p:sldLayoutId id="2147485518" r:id="rId8"/>
    <p:sldLayoutId id="2147485519" r:id="rId9"/>
    <p:sldLayoutId id="2147485520" r:id="rId10"/>
    <p:sldLayoutId id="214748552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</a:defRPr>
      </a:lvl5pPr>
      <a:lvl6pPr marL="19494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</a:defRPr>
      </a:lvl6pPr>
      <a:lvl7pPr marL="24066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</a:defRPr>
      </a:lvl7pPr>
      <a:lvl8pPr marL="28638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</a:defRPr>
      </a:lvl8pPr>
      <a:lvl9pPr marL="33210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6" name="Picture 20" descr="Y-Bang-Chicklette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7475" y="58515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9" descr="yflickr_126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71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0" descr="ymail_126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335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31" descr="ymess_126.gif"/>
          <p:cNvPicPr>
            <a:picLocks noChangeAspect="1"/>
          </p:cNvPicPr>
          <p:nvPr/>
        </p:nvPicPr>
        <p:blipFill>
          <a:blip r:embed="rId16" cstate="print"/>
          <a:srcRect b="48415"/>
          <a:stretch>
            <a:fillRect/>
          </a:stretch>
        </p:blipFill>
        <p:spPr bwMode="auto">
          <a:xfrm>
            <a:off x="927100" y="6657975"/>
            <a:ext cx="3873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1" descr="icon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22388" y="5848350"/>
            <a:ext cx="39846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22" r:id="rId1"/>
    <p:sldLayoutId id="2147485523" r:id="rId2"/>
    <p:sldLayoutId id="2147485524" r:id="rId3"/>
    <p:sldLayoutId id="2147485525" r:id="rId4"/>
    <p:sldLayoutId id="2147485526" r:id="rId5"/>
    <p:sldLayoutId id="2147485527" r:id="rId6"/>
    <p:sldLayoutId id="2147485528" r:id="rId7"/>
    <p:sldLayoutId id="2147485529" r:id="rId8"/>
    <p:sldLayoutId id="2147485530" r:id="rId9"/>
    <p:sldLayoutId id="2147485531" r:id="rId10"/>
    <p:sldLayoutId id="2147485532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B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7" descr="yahoo-logo-white-on-purple-tw.gif">
            <a:hlinkClick r:id="rId13" tooltip="Go to the Yahoo! homepage"/>
          </p:cNvPr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70775" y="6356350"/>
            <a:ext cx="1362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2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937375" y="6354763"/>
            <a:ext cx="17573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7B009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4663" y="6354763"/>
            <a:ext cx="277653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7B009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03675" y="6354763"/>
            <a:ext cx="1136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7B009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1C22FA-6D91-4AFA-A69D-8E545974E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47" name="Picture 7" descr="millionaire_template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23813"/>
            <a:ext cx="917575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0" descr="Y-Bang-Chicklette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7475" y="58515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29" descr="yflickr_126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271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30" descr="ymail_126.gif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3335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31" descr="ymess_126.gif"/>
          <p:cNvPicPr>
            <a:picLocks noChangeAspect="1"/>
          </p:cNvPicPr>
          <p:nvPr/>
        </p:nvPicPr>
        <p:blipFill>
          <a:blip r:embed="rId17" cstate="print"/>
          <a:srcRect b="48415"/>
          <a:stretch>
            <a:fillRect/>
          </a:stretch>
        </p:blipFill>
        <p:spPr bwMode="auto">
          <a:xfrm>
            <a:off x="927100" y="6657975"/>
            <a:ext cx="3873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1" descr="icon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322388" y="5848350"/>
            <a:ext cx="39846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help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08650" y="152400"/>
            <a:ext cx="298608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00" r:id="rId1"/>
    <p:sldLayoutId id="2147485601" r:id="rId2"/>
    <p:sldLayoutId id="2147485602" r:id="rId3"/>
    <p:sldLayoutId id="2147485603" r:id="rId4"/>
    <p:sldLayoutId id="2147485604" r:id="rId5"/>
    <p:sldLayoutId id="2147485605" r:id="rId6"/>
    <p:sldLayoutId id="2147485606" r:id="rId7"/>
    <p:sldLayoutId id="2147485607" r:id="rId8"/>
    <p:sldLayoutId id="2147485608" r:id="rId9"/>
    <p:sldLayoutId id="2147485609" r:id="rId10"/>
    <p:sldLayoutId id="214748561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6" descr="Yahoo-online-t-original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4763" y="5895975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grpSp>
        <p:nvGrpSpPr>
          <p:cNvPr id="11268" name="Group 9"/>
          <p:cNvGrpSpPr>
            <a:grpSpLocks/>
          </p:cNvGrpSpPr>
          <p:nvPr userDrawn="1"/>
        </p:nvGrpSpPr>
        <p:grpSpPr bwMode="auto">
          <a:xfrm>
            <a:off x="206375" y="3733800"/>
            <a:ext cx="4979988" cy="3124200"/>
            <a:chOff x="206375" y="3733800"/>
            <a:chExt cx="4979988" cy="3124200"/>
          </a:xfrm>
        </p:grpSpPr>
        <p:pic>
          <p:nvPicPr>
            <p:cNvPr id="11270" name="Picture 27" descr="Messenger"/>
            <p:cNvPicPr>
              <a:picLocks noChangeAspect="1" noChangeArrowheads="1"/>
            </p:cNvPicPr>
            <p:nvPr/>
          </p:nvPicPr>
          <p:blipFill>
            <a:blip r:embed="rId14" cstate="print"/>
            <a:srcRect b="48344"/>
            <a:stretch>
              <a:fillRect/>
            </a:stretch>
          </p:blipFill>
          <p:spPr bwMode="auto">
            <a:xfrm>
              <a:off x="2720975" y="6238875"/>
              <a:ext cx="1198563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1" name="Picture 25" descr="Mail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987800" y="4991100"/>
              <a:ext cx="1198563" cy="1198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2" name="Picture 20" descr="Y-Bang-Chicklette.gif"/>
            <p:cNvPicPr>
              <a:picLocks noChangeAspect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06375" y="3735388"/>
              <a:ext cx="2457450" cy="245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26" descr="Flickr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727325" y="4992688"/>
              <a:ext cx="1198563" cy="119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8" descr="icon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3987800" y="3733800"/>
              <a:ext cx="1198563" cy="1198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5159375" y="1196975"/>
            <a:ext cx="3514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3200" dirty="0">
              <a:solidFill>
                <a:srgbClr val="8E8E8E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4" r:id="rId1"/>
    <p:sldLayoutId id="2147485545" r:id="rId2"/>
    <p:sldLayoutId id="2147485546" r:id="rId3"/>
    <p:sldLayoutId id="2147485547" r:id="rId4"/>
    <p:sldLayoutId id="2147485548" r:id="rId5"/>
    <p:sldLayoutId id="2147485549" r:id="rId6"/>
    <p:sldLayoutId id="2147485550" r:id="rId7"/>
    <p:sldLayoutId id="2147485551" r:id="rId8"/>
    <p:sldLayoutId id="2147485552" r:id="rId9"/>
    <p:sldLayoutId id="2147485553" r:id="rId10"/>
    <p:sldLayoutId id="2147485554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2292" name="Group 11"/>
          <p:cNvGrpSpPr>
            <a:grpSpLocks noChangeAspect="1"/>
          </p:cNvGrpSpPr>
          <p:nvPr userDrawn="1"/>
        </p:nvGrpSpPr>
        <p:grpSpPr bwMode="auto">
          <a:xfrm>
            <a:off x="104775" y="5849938"/>
            <a:ext cx="1608138" cy="1008062"/>
            <a:chOff x="206375" y="3733800"/>
            <a:chExt cx="4979988" cy="3124200"/>
          </a:xfrm>
        </p:grpSpPr>
        <p:pic>
          <p:nvPicPr>
            <p:cNvPr id="12293" name="Picture 27" descr="Messenger"/>
            <p:cNvPicPr>
              <a:picLocks noChangeAspect="1" noChangeArrowheads="1"/>
            </p:cNvPicPr>
            <p:nvPr/>
          </p:nvPicPr>
          <p:blipFill>
            <a:blip r:embed="rId14" cstate="print"/>
            <a:srcRect b="48344"/>
            <a:stretch>
              <a:fillRect/>
            </a:stretch>
          </p:blipFill>
          <p:spPr bwMode="auto">
            <a:xfrm>
              <a:off x="2720975" y="6238875"/>
              <a:ext cx="1198563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4" name="Picture 25" descr="Mail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987800" y="4991100"/>
              <a:ext cx="1198563" cy="1198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5" name="Picture 20" descr="Y-Bang-Chicklette.gif"/>
            <p:cNvPicPr>
              <a:picLocks noChangeAspect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06375" y="3735388"/>
              <a:ext cx="2457450" cy="245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6" name="Picture 26" descr="Flickr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727325" y="4992688"/>
              <a:ext cx="1198563" cy="1198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7" name="Picture 8" descr="icon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3987800" y="3733800"/>
              <a:ext cx="1198563" cy="1198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5" r:id="rId1"/>
    <p:sldLayoutId id="2147485556" r:id="rId2"/>
    <p:sldLayoutId id="2147485557" r:id="rId3"/>
    <p:sldLayoutId id="2147485558" r:id="rId4"/>
    <p:sldLayoutId id="2147485559" r:id="rId5"/>
    <p:sldLayoutId id="2147485560" r:id="rId6"/>
    <p:sldLayoutId id="2147485561" r:id="rId7"/>
    <p:sldLayoutId id="2147485562" r:id="rId8"/>
    <p:sldLayoutId id="2147485563" r:id="rId9"/>
    <p:sldLayoutId id="2147485564" r:id="rId10"/>
    <p:sldLayoutId id="2147485565" r:id="rId11"/>
    <p:sldLayoutId id="214748561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pitchFamily="34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7" descr="Messenger"/>
          <p:cNvPicPr>
            <a:picLocks noChangeAspect="1" noChangeArrowheads="1"/>
          </p:cNvPicPr>
          <p:nvPr/>
        </p:nvPicPr>
        <p:blipFill>
          <a:blip r:embed="rId13" cstate="print"/>
          <a:srcRect b="48344"/>
          <a:stretch>
            <a:fillRect/>
          </a:stretch>
        </p:blipFill>
        <p:spPr bwMode="auto">
          <a:xfrm>
            <a:off x="2720975" y="6238875"/>
            <a:ext cx="11985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5" descr="Mail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87800" y="49911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6" descr="Yahoo-online-t-original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54763" y="5895975"/>
            <a:ext cx="23193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0" descr="Y-Bang-Chicklette.gif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6375" y="3735388"/>
            <a:ext cx="2457450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6" descr="Flick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27325" y="4992688"/>
            <a:ext cx="1198563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4344" name="Picture 8" descr="icon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87800" y="37338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5159375" y="1196975"/>
            <a:ext cx="3514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3200" dirty="0">
              <a:solidFill>
                <a:srgbClr val="8E8E8E"/>
              </a:solidFill>
              <a:latin typeface="Calibri" pitchFamily="34" charset="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6" r:id="rId1"/>
    <p:sldLayoutId id="2147485567" r:id="rId2"/>
    <p:sldLayoutId id="2147485568" r:id="rId3"/>
    <p:sldLayoutId id="2147485569" r:id="rId4"/>
    <p:sldLayoutId id="2147485570" r:id="rId5"/>
    <p:sldLayoutId id="2147485571" r:id="rId6"/>
    <p:sldLayoutId id="2147485572" r:id="rId7"/>
    <p:sldLayoutId id="2147485573" r:id="rId8"/>
    <p:sldLayoutId id="2147485574" r:id="rId9"/>
    <p:sldLayoutId id="2147485575" r:id="rId10"/>
    <p:sldLayoutId id="214748557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79517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38225"/>
            <a:ext cx="7994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5364" name="Picture 20" descr="Y-Bang-Chicklette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7475" y="58515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9" descr="yflickr_126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71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0" descr="ymail_126.gi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33500" y="6256338"/>
            <a:ext cx="387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1" descr="ymess_126.gif"/>
          <p:cNvPicPr>
            <a:picLocks noChangeAspect="1"/>
          </p:cNvPicPr>
          <p:nvPr/>
        </p:nvPicPr>
        <p:blipFill>
          <a:blip r:embed="rId16" cstate="print"/>
          <a:srcRect b="48415"/>
          <a:stretch>
            <a:fillRect/>
          </a:stretch>
        </p:blipFill>
        <p:spPr bwMode="auto">
          <a:xfrm>
            <a:off x="927100" y="6657975"/>
            <a:ext cx="3873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1" descr="icon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22388" y="5848350"/>
            <a:ext cx="39846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77" r:id="rId1"/>
    <p:sldLayoutId id="2147485578" r:id="rId2"/>
    <p:sldLayoutId id="2147485579" r:id="rId3"/>
    <p:sldLayoutId id="2147485580" r:id="rId4"/>
    <p:sldLayoutId id="2147485581" r:id="rId5"/>
    <p:sldLayoutId id="2147485582" r:id="rId6"/>
    <p:sldLayoutId id="2147485583" r:id="rId7"/>
    <p:sldLayoutId id="2147485584" r:id="rId8"/>
    <p:sldLayoutId id="2147485585" r:id="rId9"/>
    <p:sldLayoutId id="2147485586" r:id="rId10"/>
    <p:sldLayoutId id="214748558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7B0099"/>
          </a:solidFill>
          <a:latin typeface="Calibri" pitchFamily="34" charset="0"/>
          <a:cs typeface="Arial" charset="0"/>
        </a:defRPr>
      </a:lvl9pPr>
    </p:titleStyle>
    <p:bodyStyle>
      <a:lvl1pPr marL="4763" indent="-4763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defRPr sz="2000">
          <a:solidFill>
            <a:srgbClr val="7B0099"/>
          </a:solidFill>
          <a:latin typeface="+mn-lt"/>
          <a:ea typeface="+mn-ea"/>
          <a:cs typeface="+mn-cs"/>
        </a:defRPr>
      </a:lvl1pPr>
      <a:lvl2pPr marL="184150" indent="-18415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SzPct val="80000"/>
        <a:buChar char="•"/>
        <a:defRPr sz="2000">
          <a:solidFill>
            <a:srgbClr val="7B0099"/>
          </a:solidFill>
          <a:latin typeface="+mn-lt"/>
          <a:cs typeface="+mn-cs"/>
        </a:defRPr>
      </a:lvl2pPr>
      <a:lvl3pPr marL="676275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–"/>
        <a:defRPr sz="2000">
          <a:solidFill>
            <a:srgbClr val="7B0099"/>
          </a:solidFill>
          <a:latin typeface="+mn-lt"/>
          <a:cs typeface="+mn-cs"/>
        </a:defRPr>
      </a:lvl3pPr>
      <a:lvl4pPr marL="1084263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•"/>
        <a:defRPr sz="2000">
          <a:solidFill>
            <a:srgbClr val="7B0099"/>
          </a:solidFill>
          <a:latin typeface="+mn-lt"/>
          <a:cs typeface="+mn-cs"/>
        </a:defRPr>
      </a:lvl4pPr>
      <a:lvl5pPr marL="1492250" indent="-228600" algn="l" rtl="0" eaLnBrk="0" fontAlgn="base" hangingPunct="0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5pPr>
      <a:lvl6pPr marL="19494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6pPr>
      <a:lvl7pPr marL="24066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7pPr>
      <a:lvl8pPr marL="28638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8pPr>
      <a:lvl9pPr marL="332105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Font typeface="Calibri" pitchFamily="34" charset="0"/>
        <a:buChar char="»"/>
        <a:defRPr sz="2000">
          <a:solidFill>
            <a:srgbClr val="7B0099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5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57.pn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4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5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/>
          </p:cNvSpPr>
          <p:nvPr/>
        </p:nvSpPr>
        <p:spPr bwMode="auto">
          <a:xfrm>
            <a:off x="2692719" y="1731831"/>
            <a:ext cx="6292786" cy="127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n-GB" sz="4800" b="1" dirty="0" smtClean="0">
                <a:solidFill>
                  <a:srgbClr val="7B0099"/>
                </a:solidFill>
                <a:latin typeface="Calibri" pitchFamily="34" charset="0"/>
              </a:rPr>
              <a:t>Relevant Advertising </a:t>
            </a:r>
          </a:p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i="1" dirty="0" smtClean="0">
                <a:solidFill>
                  <a:srgbClr val="7B0099"/>
                </a:solidFill>
                <a:latin typeface="Calibri" pitchFamily="34" charset="0"/>
              </a:rPr>
              <a:t>Behavioural Targeting, Smart Ads and Other Capabilities</a:t>
            </a:r>
            <a:endParaRPr lang="en-GB" sz="4800" b="1" i="1" kern="1200" dirty="0">
              <a:solidFill>
                <a:srgbClr val="7B0099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93187" name="Rectangle 7"/>
          <p:cNvSpPr>
            <a:spLocks noChangeArrowheads="1"/>
          </p:cNvSpPr>
          <p:nvPr/>
        </p:nvSpPr>
        <p:spPr bwMode="auto">
          <a:xfrm>
            <a:off x="354013" y="696913"/>
            <a:ext cx="85883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763" indent="-4763" algn="l" rtl="0" fontAlgn="base">
              <a:spcBef>
                <a:spcPct val="20000"/>
              </a:spcBef>
              <a:spcAft>
                <a:spcPct val="0"/>
              </a:spcAft>
              <a:buClr>
                <a:srgbClr val="7030A0"/>
              </a:buClr>
            </a:pPr>
            <a:endParaRPr lang="en-GB" sz="3200" kern="1200" dirty="0">
              <a:solidFill>
                <a:srgbClr val="7B0099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84200" y="1957388"/>
            <a:ext cx="581025" cy="75723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l" rtl="0">
              <a:defRPr/>
            </a:pPr>
            <a:endParaRPr lang="en-US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165225" y="1957388"/>
            <a:ext cx="581025" cy="7572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l" rtl="0">
              <a:defRPr/>
            </a:pPr>
            <a:endParaRPr lang="en-US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1741488" y="1957388"/>
            <a:ext cx="581025" cy="757237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l" rtl="0">
              <a:defRPr/>
            </a:pPr>
            <a:endParaRPr lang="en-US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</p:txBody>
      </p:sp>
      <p:pic>
        <p:nvPicPr>
          <p:cNvPr id="93191" name="Picture 7" descr="Norep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0" y="1658938"/>
            <a:ext cx="1309688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59808" y="4533985"/>
            <a:ext cx="4427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 smtClean="0">
                <a:solidFill>
                  <a:srgbClr val="7B0099"/>
                </a:solidFill>
                <a:latin typeface="+mn-lt"/>
              </a:rPr>
              <a:t>Michael Bevans</a:t>
            </a:r>
          </a:p>
          <a:p>
            <a:pPr algn="r"/>
            <a:r>
              <a:rPr lang="en-GB" sz="2000" b="1" dirty="0" smtClean="0">
                <a:solidFill>
                  <a:srgbClr val="7B0099"/>
                </a:solidFill>
                <a:latin typeface="+mn-lt"/>
              </a:rPr>
              <a:t>Head of Advertiser and Publisher Solutions, EMEA</a:t>
            </a:r>
            <a:endParaRPr lang="en-GB" b="1" dirty="0">
              <a:solidFill>
                <a:srgbClr val="7B0099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How does it work?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33400" y="581025"/>
            <a:ext cx="7924800" cy="3733800"/>
          </a:xfrm>
        </p:spPr>
        <p:txBody>
          <a:bodyPr/>
          <a:lstStyle/>
          <a:p>
            <a:endParaRPr lang="en-US" sz="1600" dirty="0" smtClean="0"/>
          </a:p>
          <a:p>
            <a:endParaRPr lang="en-US" sz="1600" dirty="0" smtClean="0"/>
          </a:p>
        </p:txBody>
      </p:sp>
      <p:pic>
        <p:nvPicPr>
          <p:cNvPr id="24580" name="Picture 7" descr="Picture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" y="1944116"/>
            <a:ext cx="3121152" cy="190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480" y="1524000"/>
            <a:ext cx="2328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User Activity Across Yahoo!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20624" y="5919216"/>
            <a:ext cx="23286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Targeting Database!</a:t>
            </a:r>
            <a:endParaRPr lang="en-US" sz="1200" dirty="0"/>
          </a:p>
        </p:txBody>
      </p:sp>
      <p:grpSp>
        <p:nvGrpSpPr>
          <p:cNvPr id="2" name="Group 34"/>
          <p:cNvGrpSpPr/>
          <p:nvPr/>
        </p:nvGrpSpPr>
        <p:grpSpPr>
          <a:xfrm>
            <a:off x="1097280" y="4108704"/>
            <a:ext cx="853440" cy="1706880"/>
            <a:chOff x="1097280" y="4108704"/>
            <a:chExt cx="853440" cy="1706880"/>
          </a:xfrm>
        </p:grpSpPr>
        <p:sp>
          <p:nvSpPr>
            <p:cNvPr id="5" name="Flowchart: Magnetic Disk 4"/>
            <p:cNvSpPr/>
            <p:nvPr/>
          </p:nvSpPr>
          <p:spPr>
            <a:xfrm>
              <a:off x="1097280" y="4974336"/>
              <a:ext cx="853440" cy="841248"/>
            </a:xfrm>
            <a:prstGeom prst="flowChartMagneticDisk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Down Arrow 8"/>
            <p:cNvSpPr/>
            <p:nvPr/>
          </p:nvSpPr>
          <p:spPr>
            <a:xfrm>
              <a:off x="1414272" y="4108704"/>
              <a:ext cx="292608" cy="548640"/>
            </a:xfrm>
            <a:prstGeom prst="down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2255520" y="4986528"/>
            <a:ext cx="2596896" cy="999744"/>
            <a:chOff x="2255520" y="4986528"/>
            <a:chExt cx="2596896" cy="999744"/>
          </a:xfrm>
        </p:grpSpPr>
        <p:sp>
          <p:nvSpPr>
            <p:cNvPr id="10" name="Right Arrow 9"/>
            <p:cNvSpPr/>
            <p:nvPr/>
          </p:nvSpPr>
          <p:spPr>
            <a:xfrm>
              <a:off x="2255520" y="5193792"/>
              <a:ext cx="707136" cy="292608"/>
            </a:xfrm>
            <a:prstGeom prst="right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79648" y="4986528"/>
              <a:ext cx="1572768" cy="999744"/>
            </a:xfrm>
            <a:prstGeom prst="rect">
              <a:avLst/>
            </a:prstGeom>
            <a:solidFill>
              <a:srgbClr val="F4960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389376" y="5327904"/>
              <a:ext cx="1463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Categorization</a:t>
              </a:r>
              <a:r>
                <a:rPr lang="en-US" sz="1400" dirty="0" smtClean="0"/>
                <a:t> </a:t>
              </a:r>
              <a:endParaRPr lang="en-US" sz="1400" dirty="0"/>
            </a:p>
          </p:txBody>
        </p:sp>
      </p:grpSp>
      <p:grpSp>
        <p:nvGrpSpPr>
          <p:cNvPr id="4" name="Group 37"/>
          <p:cNvGrpSpPr/>
          <p:nvPr/>
        </p:nvGrpSpPr>
        <p:grpSpPr>
          <a:xfrm>
            <a:off x="5949696" y="3230880"/>
            <a:ext cx="1950720" cy="1548384"/>
            <a:chOff x="5949696" y="3230880"/>
            <a:chExt cx="1950720" cy="1548384"/>
          </a:xfrm>
        </p:grpSpPr>
        <p:sp>
          <p:nvSpPr>
            <p:cNvPr id="23" name="Parallelogram 22"/>
            <p:cNvSpPr/>
            <p:nvPr/>
          </p:nvSpPr>
          <p:spPr>
            <a:xfrm>
              <a:off x="5949696" y="3230880"/>
              <a:ext cx="1950720" cy="76809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99632" y="3468624"/>
              <a:ext cx="1493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Available for the Ad Server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Up Arrow 24"/>
            <p:cNvSpPr/>
            <p:nvPr/>
          </p:nvSpPr>
          <p:spPr>
            <a:xfrm>
              <a:off x="6644640" y="4169664"/>
              <a:ext cx="280416" cy="609600"/>
            </a:xfrm>
            <a:prstGeom prst="up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797513" y="243840"/>
            <a:ext cx="2371127" cy="2694432"/>
            <a:chOff x="5797513" y="243840"/>
            <a:chExt cx="2371127" cy="2694432"/>
          </a:xfrm>
        </p:grpSpPr>
        <p:sp>
          <p:nvSpPr>
            <p:cNvPr id="29" name="TextBox 28"/>
            <p:cNvSpPr txBox="1"/>
            <p:nvPr/>
          </p:nvSpPr>
          <p:spPr>
            <a:xfrm>
              <a:off x="6352032" y="243840"/>
              <a:ext cx="1816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Ad Delivery</a:t>
              </a:r>
              <a:endParaRPr lang="en-US" sz="1200" dirty="0"/>
            </a:p>
          </p:txBody>
        </p:sp>
        <p:grpSp>
          <p:nvGrpSpPr>
            <p:cNvPr id="6" name="Group 38"/>
            <p:cNvGrpSpPr/>
            <p:nvPr/>
          </p:nvGrpSpPr>
          <p:grpSpPr>
            <a:xfrm>
              <a:off x="5797513" y="570640"/>
              <a:ext cx="2239913" cy="2367632"/>
              <a:chOff x="5797513" y="570640"/>
              <a:chExt cx="2239913" cy="2367632"/>
            </a:xfrm>
          </p:grpSpPr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27590" t="20856" r="25231" b="24856"/>
              <a:stretch>
                <a:fillRect/>
              </a:stretch>
            </p:blipFill>
            <p:spPr bwMode="auto">
              <a:xfrm>
                <a:off x="5797513" y="910355"/>
                <a:ext cx="1897038" cy="1364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7" name="Picture 21" descr="toyota_site.pn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052947" y="831071"/>
                <a:ext cx="1771650" cy="11064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28" name="Picture 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1077" t="20378" r="21538" b="26687"/>
              <a:stretch>
                <a:fillRect/>
              </a:stretch>
            </p:blipFill>
            <p:spPr bwMode="auto">
              <a:xfrm>
                <a:off x="6281694" y="570640"/>
                <a:ext cx="1755732" cy="12258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0" name="Up Arrow 29"/>
              <p:cNvSpPr/>
              <p:nvPr/>
            </p:nvSpPr>
            <p:spPr>
              <a:xfrm>
                <a:off x="6656832" y="2511552"/>
                <a:ext cx="280416" cy="426720"/>
              </a:xfrm>
              <a:prstGeom prst="upArrow">
                <a:avLst/>
              </a:prstGeom>
              <a:solidFill>
                <a:srgbClr val="008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1" name="Left Arrow 30"/>
          <p:cNvSpPr/>
          <p:nvPr/>
        </p:nvSpPr>
        <p:spPr>
          <a:xfrm>
            <a:off x="4084320" y="1743456"/>
            <a:ext cx="1341120" cy="304800"/>
          </a:xfrm>
          <a:prstGeom prst="lef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36"/>
          <p:cNvGrpSpPr/>
          <p:nvPr/>
        </p:nvGrpSpPr>
        <p:grpSpPr>
          <a:xfrm>
            <a:off x="5145024" y="4992624"/>
            <a:ext cx="2511552" cy="1136690"/>
            <a:chOff x="5145024" y="4992624"/>
            <a:chExt cx="2511552" cy="1136690"/>
          </a:xfrm>
        </p:grpSpPr>
        <p:sp>
          <p:nvSpPr>
            <p:cNvPr id="20" name="Right Arrow 19"/>
            <p:cNvSpPr/>
            <p:nvPr/>
          </p:nvSpPr>
          <p:spPr>
            <a:xfrm>
              <a:off x="5151120" y="5114544"/>
              <a:ext cx="737616" cy="115824"/>
            </a:xfrm>
            <a:prstGeom prst="right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065520" y="4992624"/>
              <a:ext cx="1572768" cy="999744"/>
            </a:xfrm>
            <a:prstGeom prst="rect">
              <a:avLst/>
            </a:prstGeom>
            <a:solidFill>
              <a:srgbClr val="F4960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59424" y="5205984"/>
              <a:ext cx="15971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Targeting Segments 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e.g. BT Sports, Autos</a:t>
              </a:r>
            </a:p>
            <a:p>
              <a:endParaRPr lang="en-US" dirty="0"/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5157216" y="5303520"/>
              <a:ext cx="737616" cy="115824"/>
            </a:xfrm>
            <a:prstGeom prst="right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ight Arrow 32"/>
            <p:cNvSpPr/>
            <p:nvPr/>
          </p:nvSpPr>
          <p:spPr>
            <a:xfrm>
              <a:off x="5163312" y="5516880"/>
              <a:ext cx="737616" cy="115824"/>
            </a:xfrm>
            <a:prstGeom prst="right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ight Arrow 33"/>
            <p:cNvSpPr/>
            <p:nvPr/>
          </p:nvSpPr>
          <p:spPr>
            <a:xfrm>
              <a:off x="5145024" y="5742432"/>
              <a:ext cx="737616" cy="115824"/>
            </a:xfrm>
            <a:prstGeom prst="rightArrow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542925"/>
            <a:ext cx="6791325" cy="457200"/>
          </a:xfrm>
          <a:noFill/>
        </p:spPr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Behavioral Targeting</a:t>
            </a:r>
          </a:p>
        </p:txBody>
      </p:sp>
      <p:sp>
        <p:nvSpPr>
          <p:cNvPr id="2082819" name="Text Box 3"/>
          <p:cNvSpPr txBox="1">
            <a:spLocks noChangeArrowheads="1"/>
          </p:cNvSpPr>
          <p:nvPr/>
        </p:nvSpPr>
        <p:spPr bwMode="auto">
          <a:xfrm>
            <a:off x="227013" y="3052763"/>
            <a:ext cx="4200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3000" dirty="0">
                <a:solidFill>
                  <a:srgbClr val="800080"/>
                </a:solidFill>
                <a:latin typeface="+mn-lt"/>
                <a:ea typeface="MS PGothic" pitchFamily="34" charset="-128"/>
              </a:rPr>
              <a:t>Different products, different buying cycles</a:t>
            </a:r>
            <a:r>
              <a:rPr lang="en-US" sz="3000" dirty="0" smtClean="0">
                <a:solidFill>
                  <a:srgbClr val="800080"/>
                </a:solidFill>
                <a:latin typeface="Arial" charset="0"/>
                <a:ea typeface="MS PGothic" pitchFamily="34" charset="-128"/>
              </a:rPr>
              <a:t>.</a:t>
            </a:r>
          </a:p>
          <a:p>
            <a:pPr>
              <a:spcBef>
                <a:spcPct val="50000"/>
              </a:spcBef>
            </a:pPr>
            <a:endParaRPr lang="en-US" sz="3000" dirty="0">
              <a:solidFill>
                <a:srgbClr val="800080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2082820" name="Text Box 4"/>
          <p:cNvSpPr txBox="1">
            <a:spLocks noChangeArrowheads="1"/>
          </p:cNvSpPr>
          <p:nvPr/>
        </p:nvSpPr>
        <p:spPr bwMode="auto">
          <a:xfrm>
            <a:off x="227013" y="1228725"/>
            <a:ext cx="4268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400" dirty="0">
                <a:solidFill>
                  <a:srgbClr val="969696"/>
                </a:solidFill>
                <a:latin typeface="+mn-lt"/>
                <a:ea typeface="MS PGothic" pitchFamily="34" charset="-128"/>
              </a:rPr>
              <a:t>Why It Works: Sophisticated Modeling</a:t>
            </a:r>
          </a:p>
        </p:txBody>
      </p:sp>
      <p:sp>
        <p:nvSpPr>
          <p:cNvPr id="2082821" name="Text Box 5"/>
          <p:cNvSpPr txBox="1">
            <a:spLocks noChangeArrowheads="1"/>
          </p:cNvSpPr>
          <p:nvPr/>
        </p:nvSpPr>
        <p:spPr bwMode="auto">
          <a:xfrm>
            <a:off x="152400" y="4495800"/>
            <a:ext cx="42291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400" dirty="0">
                <a:solidFill>
                  <a:srgbClr val="969696"/>
                </a:solidFill>
                <a:latin typeface="+mn-lt"/>
                <a:ea typeface="MS PGothic" pitchFamily="34" charset="-128"/>
              </a:rPr>
              <a:t>Buying flowers is different from buying a car, right? The purchase decisions of millions of people enable Behavioral Targeting to understand differences among products and their purchase cycles and thus treat every product category appropriately.</a:t>
            </a:r>
          </a:p>
        </p:txBody>
      </p:sp>
      <p:sp>
        <p:nvSpPr>
          <p:cNvPr id="2082822" name="Rectangle 6"/>
          <p:cNvSpPr>
            <a:spLocks noChangeArrowheads="1"/>
          </p:cNvSpPr>
          <p:nvPr/>
        </p:nvSpPr>
        <p:spPr bwMode="auto">
          <a:xfrm>
            <a:off x="9293225" y="5630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570413" y="1374775"/>
            <a:ext cx="4294187" cy="4645025"/>
            <a:chOff x="2879" y="866"/>
            <a:chExt cx="2705" cy="2926"/>
          </a:xfrm>
        </p:grpSpPr>
        <p:pic>
          <p:nvPicPr>
            <p:cNvPr id="2082824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6" y="866"/>
              <a:ext cx="2608" cy="2926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</p:spPr>
        </p:pic>
        <p:sp>
          <p:nvSpPr>
            <p:cNvPr id="2082825" name="Text Box 9"/>
            <p:cNvSpPr txBox="1">
              <a:spLocks noChangeArrowheads="1"/>
            </p:cNvSpPr>
            <p:nvPr/>
          </p:nvSpPr>
          <p:spPr bwMode="auto">
            <a:xfrm>
              <a:off x="2879" y="912"/>
              <a:ext cx="2689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ctr">
                <a:lnSpc>
                  <a:spcPts val="18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rgbClr val="969696"/>
                  </a:solidFill>
                  <a:latin typeface="+mn-lt"/>
                  <a:ea typeface="MS PGothic" pitchFamily="34" charset="-128"/>
                </a:rPr>
                <a:t>Purchase Life Cycles Factored In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542925"/>
            <a:ext cx="6791325" cy="457200"/>
          </a:xfrm>
          <a:noFill/>
        </p:spPr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Behavioral Targeting</a:t>
            </a:r>
          </a:p>
        </p:txBody>
      </p:sp>
      <p:sp>
        <p:nvSpPr>
          <p:cNvPr id="2084867" name="Text Box 3"/>
          <p:cNvSpPr txBox="1">
            <a:spLocks noChangeArrowheads="1"/>
          </p:cNvSpPr>
          <p:nvPr/>
        </p:nvSpPr>
        <p:spPr bwMode="auto">
          <a:xfrm>
            <a:off x="150813" y="3429000"/>
            <a:ext cx="44973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800080"/>
                </a:solidFill>
                <a:latin typeface="+mn-lt"/>
                <a:ea typeface="MS PGothic" pitchFamily="34" charset="-128"/>
              </a:rPr>
              <a:t>What you did (and when) reveals purchase readiness</a:t>
            </a:r>
            <a:r>
              <a:rPr lang="en-US" sz="2800" dirty="0">
                <a:solidFill>
                  <a:srgbClr val="800080"/>
                </a:solidFill>
                <a:latin typeface="Arial" charset="0"/>
                <a:ea typeface="MS PGothic" pitchFamily="34" charset="-128"/>
              </a:rPr>
              <a:t>.</a:t>
            </a:r>
          </a:p>
        </p:txBody>
      </p:sp>
      <p:sp>
        <p:nvSpPr>
          <p:cNvPr id="2084868" name="Text Box 4"/>
          <p:cNvSpPr txBox="1">
            <a:spLocks noChangeArrowheads="1"/>
          </p:cNvSpPr>
          <p:nvPr/>
        </p:nvSpPr>
        <p:spPr bwMode="auto">
          <a:xfrm>
            <a:off x="228600" y="1219200"/>
            <a:ext cx="4116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400" dirty="0">
                <a:solidFill>
                  <a:srgbClr val="969696"/>
                </a:solidFill>
                <a:latin typeface="+mn-lt"/>
                <a:ea typeface="MS PGothic" pitchFamily="34" charset="-128"/>
              </a:rPr>
              <a:t>Why It Works: Sophisticated Modeling</a:t>
            </a:r>
          </a:p>
        </p:txBody>
      </p:sp>
      <p:sp>
        <p:nvSpPr>
          <p:cNvPr id="2084869" name="Text Box 5"/>
          <p:cNvSpPr txBox="1">
            <a:spLocks noChangeArrowheads="1"/>
          </p:cNvSpPr>
          <p:nvPr/>
        </p:nvSpPr>
        <p:spPr bwMode="auto">
          <a:xfrm>
            <a:off x="152400" y="4572000"/>
            <a:ext cx="434498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ts val="18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1400" dirty="0">
                <a:solidFill>
                  <a:srgbClr val="969696"/>
                </a:solidFill>
                <a:latin typeface="+mn-lt"/>
                <a:ea typeface="MS PGothic" pitchFamily="34" charset="-128"/>
              </a:rPr>
              <a:t>While past behaviors factor into long term purchasing plans, what you’re doing right now is likely a stronger indicator of real interest. So activities are noted for timeliness, with recent activities carrying more weight</a:t>
            </a:r>
            <a:r>
              <a:rPr lang="en-US" sz="1400" dirty="0">
                <a:solidFill>
                  <a:srgbClr val="969696"/>
                </a:solidFill>
                <a:latin typeface="Arial" charset="0"/>
                <a:ea typeface="MS PGothic" pitchFamily="34" charset="-128"/>
              </a:rPr>
              <a:t>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748213" y="1219200"/>
            <a:ext cx="4243387" cy="2743200"/>
            <a:chOff x="2991" y="768"/>
            <a:chExt cx="2673" cy="1728"/>
          </a:xfrm>
        </p:grpSpPr>
        <p:pic>
          <p:nvPicPr>
            <p:cNvPr id="2084871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91" y="768"/>
              <a:ext cx="2673" cy="172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</p:spPr>
        </p:pic>
        <p:sp>
          <p:nvSpPr>
            <p:cNvPr id="2084872" name="Text Box 8"/>
            <p:cNvSpPr txBox="1">
              <a:spLocks noChangeArrowheads="1"/>
            </p:cNvSpPr>
            <p:nvPr/>
          </p:nvSpPr>
          <p:spPr bwMode="auto">
            <a:xfrm>
              <a:off x="3023" y="822"/>
              <a:ext cx="259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ctr">
                <a:lnSpc>
                  <a:spcPts val="18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rgbClr val="969696"/>
                  </a:solidFill>
                  <a:latin typeface="+mn-lt"/>
                  <a:ea typeface="MS PGothic" pitchFamily="34" charset="-128"/>
                </a:rPr>
                <a:t>Heavier Weight to Recent Behaviors</a:t>
              </a:r>
            </a:p>
          </p:txBody>
        </p:sp>
      </p:grpSp>
      <p:pic>
        <p:nvPicPr>
          <p:cNvPr id="208487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267200"/>
            <a:ext cx="350520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84874" name="Text Box 10"/>
          <p:cNvSpPr txBox="1">
            <a:spLocks noChangeArrowheads="1"/>
          </p:cNvSpPr>
          <p:nvPr/>
        </p:nvSpPr>
        <p:spPr bwMode="auto">
          <a:xfrm>
            <a:off x="6156325" y="4916488"/>
            <a:ext cx="147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1">
                <a:solidFill>
                  <a:srgbClr val="969696"/>
                </a:solidFill>
              </a:rPr>
              <a:t>f</a:t>
            </a:r>
            <a:r>
              <a:rPr lang="en-US" i="1">
                <a:solidFill>
                  <a:srgbClr val="969696"/>
                </a:solidFill>
              </a:rPr>
              <a:t>(x)=x</a:t>
            </a:r>
            <a:r>
              <a:rPr lang="en-US" i="1" baseline="-25000">
                <a:solidFill>
                  <a:srgbClr val="969696"/>
                </a:solidFill>
              </a:rPr>
              <a:t>2</a:t>
            </a:r>
            <a:r>
              <a:rPr lang="en-US" i="1">
                <a:solidFill>
                  <a:srgbClr val="969696"/>
                </a:solidFill>
              </a:rPr>
              <a:t>+z</a:t>
            </a:r>
            <a:r>
              <a:rPr lang="en-US" i="1" baseline="-25000">
                <a:solidFill>
                  <a:srgbClr val="969696"/>
                </a:solidFill>
              </a:rPr>
              <a:t>3</a:t>
            </a:r>
            <a:r>
              <a:rPr lang="en-US" i="1">
                <a:solidFill>
                  <a:srgbClr val="969696"/>
                </a:solidFill>
              </a:rPr>
              <a:t>-k</a:t>
            </a:r>
            <a:r>
              <a:rPr lang="en-US" i="1" baseline="-25000">
                <a:solidFill>
                  <a:srgbClr val="969696"/>
                </a:solidFill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1"/>
          <p:cNvSpPr txBox="1">
            <a:spLocks noGrp="1"/>
          </p:cNvSpPr>
          <p:nvPr/>
        </p:nvSpPr>
        <p:spPr bwMode="auto">
          <a:xfrm>
            <a:off x="5638800" y="61722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fld id="{A00FD3CC-10E2-4282-8C8A-E0EAA8B3AF36}" type="slidenum">
              <a:rPr lang="en-US" sz="800" b="0">
                <a:solidFill>
                  <a:srgbClr val="969696"/>
                </a:solidFill>
                <a:ea typeface="+mn-ea"/>
              </a:rPr>
              <a:pPr algn="r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t>13</a:t>
            </a:fld>
            <a:endParaRPr lang="en-US" sz="800" b="0" dirty="0">
              <a:solidFill>
                <a:srgbClr val="969696"/>
              </a:solidFill>
              <a:ea typeface="+mn-ea"/>
            </a:endParaRPr>
          </a:p>
        </p:txBody>
      </p:sp>
      <p:sp>
        <p:nvSpPr>
          <p:cNvPr id="46084" name="Rectangle 14"/>
          <p:cNvSpPr>
            <a:spLocks noGrp="1" noChangeArrowheads="1"/>
          </p:cNvSpPr>
          <p:nvPr>
            <p:ph type="title" idx="4294967295"/>
          </p:nvPr>
        </p:nvSpPr>
        <p:spPr>
          <a:xfrm>
            <a:off x="277813" y="174625"/>
            <a:ext cx="8520112" cy="814388"/>
          </a:xfrm>
        </p:spPr>
        <p:txBody>
          <a:bodyPr tIns="0" bIns="0" anchor="t"/>
          <a:lstStyle/>
          <a:p>
            <a:pPr eaLnBrk="1" hangingPunct="1"/>
            <a:r>
              <a:rPr lang="en-US" sz="2400" dirty="0" smtClean="0">
                <a:solidFill>
                  <a:srgbClr val="7030A0"/>
                </a:solidFill>
              </a:rPr>
              <a:t>Site Retargeting</a:t>
            </a:r>
            <a:br>
              <a:rPr lang="en-US" sz="2400" dirty="0" smtClean="0">
                <a:solidFill>
                  <a:srgbClr val="7030A0"/>
                </a:solidFill>
              </a:rPr>
            </a:br>
            <a:r>
              <a:rPr lang="en-US" sz="2400" dirty="0" smtClean="0">
                <a:solidFill>
                  <a:srgbClr val="7030A0"/>
                </a:solidFill>
              </a:rPr>
              <a:t>Targeting prospects who visited an advertiser’s site</a:t>
            </a:r>
          </a:p>
        </p:txBody>
      </p:sp>
      <p:sp>
        <p:nvSpPr>
          <p:cNvPr id="46085" name="Text Box 15"/>
          <p:cNvSpPr txBox="1">
            <a:spLocks noChangeArrowheads="1"/>
          </p:cNvSpPr>
          <p:nvPr/>
        </p:nvSpPr>
        <p:spPr bwMode="auto">
          <a:xfrm>
            <a:off x="204788" y="3544888"/>
            <a:ext cx="1193800" cy="427037"/>
          </a:xfrm>
          <a:prstGeom prst="rect">
            <a:avLst/>
          </a:prstGeom>
          <a:noFill/>
          <a:ln w="127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2200" b="0">
                <a:solidFill>
                  <a:srgbClr val="C59FC6"/>
                </a:solidFill>
              </a:rPr>
              <a:t>Benefits</a:t>
            </a:r>
          </a:p>
        </p:txBody>
      </p:sp>
      <p:sp>
        <p:nvSpPr>
          <p:cNvPr id="46086" name="Rectangle 16"/>
          <p:cNvSpPr>
            <a:spLocks noChangeArrowheads="1"/>
          </p:cNvSpPr>
          <p:nvPr/>
        </p:nvSpPr>
        <p:spPr bwMode="auto">
          <a:xfrm>
            <a:off x="358775" y="3943350"/>
            <a:ext cx="3001963" cy="1235075"/>
          </a:xfrm>
          <a:prstGeom prst="rect">
            <a:avLst/>
          </a:prstGeom>
          <a:noFill/>
          <a:ln w="127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6538" indent="-236538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FontTx/>
              <a:buAutoNum type="arabicPeriod"/>
            </a:pPr>
            <a:r>
              <a:rPr lang="en-US" sz="1500" b="0"/>
              <a:t>Campaign leverages advertiser’s carefully      crafted site segmentation</a:t>
            </a:r>
          </a:p>
          <a:p>
            <a:pPr marL="236538" indent="-236538">
              <a:lnSpc>
                <a:spcPct val="100000"/>
              </a:lnSpc>
              <a:spcBef>
                <a:spcPct val="0"/>
              </a:spcBef>
              <a:buClr>
                <a:schemeClr val="accent2"/>
              </a:buClr>
              <a:buFontTx/>
              <a:buAutoNum type="arabicPeriod"/>
            </a:pPr>
            <a:r>
              <a:rPr lang="en-US" sz="1500" b="0"/>
              <a:t>Order of magnitude higher conversion rates</a:t>
            </a:r>
          </a:p>
        </p:txBody>
      </p:sp>
      <p:sp>
        <p:nvSpPr>
          <p:cNvPr id="26632" name="AutoShape 13"/>
          <p:cNvSpPr>
            <a:spLocks noChangeArrowheads="1"/>
          </p:cNvSpPr>
          <p:nvPr/>
        </p:nvSpPr>
        <p:spPr bwMode="auto">
          <a:xfrm rot="5400000">
            <a:off x="5710238" y="3281362"/>
            <a:ext cx="1104900" cy="638175"/>
          </a:xfrm>
          <a:prstGeom prst="rightArrow">
            <a:avLst>
              <a:gd name="adj1" fmla="val 55722"/>
              <a:gd name="adj2" fmla="val 70648"/>
            </a:avLst>
          </a:prstGeom>
          <a:gradFill rotWithShape="1">
            <a:gsLst>
              <a:gs pos="0">
                <a:srgbClr val="660066">
                  <a:alpha val="0"/>
                </a:srgbClr>
              </a:gs>
              <a:gs pos="100000">
                <a:srgbClr val="CEAECE">
                  <a:alpha val="89000"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en-US" sz="1800" b="0"/>
          </a:p>
        </p:txBody>
      </p:sp>
      <p:sp>
        <p:nvSpPr>
          <p:cNvPr id="46088" name="Rectangle 20"/>
          <p:cNvSpPr>
            <a:spLocks noChangeArrowheads="1"/>
          </p:cNvSpPr>
          <p:nvPr/>
        </p:nvSpPr>
        <p:spPr bwMode="auto">
          <a:xfrm>
            <a:off x="3970338" y="4518025"/>
            <a:ext cx="569912" cy="5635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b"/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en-US" sz="3200" b="0">
              <a:solidFill>
                <a:schemeClr val="bg1"/>
              </a:solidFill>
            </a:endParaRPr>
          </a:p>
        </p:txBody>
      </p:sp>
      <p:pic>
        <p:nvPicPr>
          <p:cNvPr id="26634" name="Picture 21" descr="toyota_sit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333500"/>
            <a:ext cx="2819400" cy="1760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635" name="Picture 27" descr="travel_corrolla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4267200"/>
            <a:ext cx="2514600" cy="1785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636" name="Picture 31" descr="ebay_corrorlla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4267200"/>
            <a:ext cx="24003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37" name="Oval 32"/>
          <p:cNvSpPr>
            <a:spLocks noChangeArrowheads="1"/>
          </p:cNvSpPr>
          <p:nvPr/>
        </p:nvSpPr>
        <p:spPr bwMode="auto">
          <a:xfrm>
            <a:off x="3581400" y="4572000"/>
            <a:ext cx="990600" cy="762000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en-US" b="0"/>
          </a:p>
        </p:txBody>
      </p:sp>
      <p:sp>
        <p:nvSpPr>
          <p:cNvPr id="26638" name="Oval 33"/>
          <p:cNvSpPr>
            <a:spLocks noChangeArrowheads="1"/>
          </p:cNvSpPr>
          <p:nvPr/>
        </p:nvSpPr>
        <p:spPr bwMode="auto">
          <a:xfrm>
            <a:off x="7924800" y="4800600"/>
            <a:ext cx="990600" cy="762000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en-US" b="0"/>
          </a:p>
        </p:txBody>
      </p:sp>
      <p:sp>
        <p:nvSpPr>
          <p:cNvPr id="46094" name="Rectangle 17"/>
          <p:cNvSpPr>
            <a:spLocks noChangeArrowheads="1"/>
          </p:cNvSpPr>
          <p:nvPr/>
        </p:nvSpPr>
        <p:spPr bwMode="auto">
          <a:xfrm>
            <a:off x="457200" y="1600200"/>
            <a:ext cx="27797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30000"/>
              </a:spcBef>
              <a:buClr>
                <a:schemeClr val="accent2"/>
              </a:buClr>
              <a:buFont typeface="Wingdings" pitchFamily="2" charset="2"/>
              <a:buAutoNum type="arabicPeriod"/>
            </a:pPr>
            <a:r>
              <a:rPr lang="en-US" sz="1400" b="0" dirty="0">
                <a:latin typeface="+mn-lt"/>
              </a:rPr>
              <a:t>User visits an advertiser’s site.</a:t>
            </a:r>
          </a:p>
          <a:p>
            <a:pPr marL="342900" indent="-342900">
              <a:lnSpc>
                <a:spcPct val="90000"/>
              </a:lnSpc>
              <a:spcBef>
                <a:spcPct val="30000"/>
              </a:spcBef>
              <a:buClr>
                <a:schemeClr val="accent2"/>
              </a:buClr>
              <a:buFont typeface="Wingdings" pitchFamily="2" charset="2"/>
              <a:buAutoNum type="arabicPeriod"/>
            </a:pPr>
            <a:r>
              <a:rPr lang="en-US" sz="1400" b="0" dirty="0">
                <a:latin typeface="+mn-lt"/>
              </a:rPr>
              <a:t>Tracking pixel on website deposits cookie on computer.</a:t>
            </a:r>
          </a:p>
          <a:p>
            <a:pPr marL="342900" indent="-342900">
              <a:lnSpc>
                <a:spcPct val="90000"/>
              </a:lnSpc>
              <a:spcBef>
                <a:spcPct val="30000"/>
              </a:spcBef>
              <a:buClr>
                <a:schemeClr val="accent2"/>
              </a:buClr>
              <a:buFont typeface="Wingdings" pitchFamily="2" charset="2"/>
              <a:buAutoNum type="arabicPeriod"/>
            </a:pPr>
            <a:r>
              <a:rPr lang="en-US" sz="1400" b="0" dirty="0">
                <a:latin typeface="+mn-lt"/>
              </a:rPr>
              <a:t>Y! reads cookie each time user visits a site on Y! network and can serve targeted </a:t>
            </a:r>
            <a:r>
              <a:rPr lang="en-US" sz="1400" b="0" dirty="0" err="1">
                <a:latin typeface="+mn-lt"/>
              </a:rPr>
              <a:t>ad.</a:t>
            </a:r>
            <a:endParaRPr lang="en-US" sz="1400" b="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  <p:bldP spid="26637" grpId="0" animBg="1"/>
      <p:bldP spid="266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to Advertisers</a:t>
            </a:r>
          </a:p>
        </p:txBody>
      </p:sp>
      <p:sp>
        <p:nvSpPr>
          <p:cNvPr id="6150" name="Rectangle 13"/>
          <p:cNvSpPr>
            <a:spLocks noGrp="1" noChangeArrowheads="1"/>
          </p:cNvSpPr>
          <p:nvPr>
            <p:ph sz="half" idx="1"/>
          </p:nvPr>
        </p:nvSpPr>
        <p:spPr>
          <a:xfrm>
            <a:off x="370776" y="1632966"/>
            <a:ext cx="8151432" cy="507841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dirty="0" smtClean="0"/>
              <a:t>Reach specific audiences with the interest and inclination to engage with their marketing messages.</a:t>
            </a:r>
          </a:p>
          <a:p>
            <a:endParaRPr lang="en-US" sz="1600" dirty="0" smtClean="0"/>
          </a:p>
          <a:p>
            <a:pPr lvl="1"/>
            <a:r>
              <a:rPr lang="en-US" sz="1800" dirty="0" smtClean="0"/>
              <a:t>Audiences segmented by interests, passions, and life stages. 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May include “enthusiasts” serving as influencers in given category  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Message to audiences predicted to engage with their ads</a:t>
            </a:r>
            <a:r>
              <a:rPr lang="en-US" sz="1200" dirty="0" smtClean="0"/>
              <a:t>  </a:t>
            </a:r>
          </a:p>
          <a:p>
            <a:pPr lvl="1"/>
            <a:endParaRPr lang="en-US" sz="1200" dirty="0" smtClean="0"/>
          </a:p>
          <a:p>
            <a:pPr lvl="1"/>
            <a:r>
              <a:rPr lang="en-US" sz="1800" dirty="0" smtClean="0"/>
              <a:t>Increase Brand Uplift by reaching their desired audience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Increase Performance by reaching users interested in their product or services</a:t>
            </a:r>
          </a:p>
          <a:p>
            <a:pPr lvl="1"/>
            <a:endParaRPr lang="en-US" sz="1800" dirty="0" smtClean="0"/>
          </a:p>
          <a:p>
            <a:pPr lvl="3"/>
            <a:endParaRPr lang="en-US" b="1" dirty="0" smtClean="0"/>
          </a:p>
          <a:p>
            <a:pPr lvl="3"/>
            <a:endParaRPr lang="en-US" b="1" dirty="0" smtClean="0"/>
          </a:p>
          <a:p>
            <a:pPr lvl="2">
              <a:buNone/>
            </a:pPr>
            <a:endParaRPr lang="en-US" b="1" dirty="0" smtClean="0"/>
          </a:p>
        </p:txBody>
      </p:sp>
      <p:pic>
        <p:nvPicPr>
          <p:cNvPr id="9" name="Picture 8" descr="retargeting-strategy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6000" contrast="-12000"/>
          </a:blip>
          <a:stretch>
            <a:fillRect/>
          </a:stretch>
        </p:blipFill>
        <p:spPr>
          <a:xfrm>
            <a:off x="6838177" y="170688"/>
            <a:ext cx="1903487" cy="1267968"/>
          </a:xfrm>
          <a:prstGeom prst="rect">
            <a:avLst/>
          </a:prstGeom>
          <a:effectLst>
            <a:outerShdw blurRad="50800" dist="50800" dir="5400000" algn="ctr" rotWithShape="0">
              <a:srgbClr val="7030A0">
                <a:alpha val="2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3273" y="2236725"/>
            <a:ext cx="7772400" cy="750316"/>
          </a:xfrm>
        </p:spPr>
        <p:txBody>
          <a:bodyPr/>
          <a:lstStyle/>
          <a:p>
            <a:pPr algn="ctr"/>
            <a:r>
              <a:rPr lang="en-US" dirty="0" smtClean="0"/>
              <a:t>Smart Ads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07657" y="4376928"/>
            <a:ext cx="7772400" cy="944372"/>
          </a:xfrm>
        </p:spPr>
        <p:txBody>
          <a:bodyPr/>
          <a:lstStyle/>
          <a:p>
            <a:pPr algn="ctr"/>
            <a:r>
              <a:rPr lang="en-US" dirty="0" smtClean="0"/>
              <a:t>Creative optimization to drive performance through customized advertising</a:t>
            </a:r>
          </a:p>
          <a:p>
            <a:pPr algn="ctr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>
            <a:off x="0" y="6453336"/>
            <a:ext cx="9144000" cy="1588"/>
            <a:chOff x="0" y="6453336"/>
            <a:chExt cx="9144000" cy="1588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1475656" y="6453336"/>
              <a:ext cx="6912768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0" y="6453336"/>
              <a:ext cx="611560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8748464" y="6453336"/>
              <a:ext cx="395536" cy="1588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3" descr="3d_ybang_ref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GB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Yahoo! Smart Ads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1331640" y="1700808"/>
            <a:ext cx="6624736" cy="3108543"/>
            <a:chOff x="1763688" y="1628800"/>
            <a:chExt cx="6624736" cy="3108543"/>
          </a:xfrm>
        </p:grpSpPr>
        <p:sp>
          <p:nvSpPr>
            <p:cNvPr id="28" name="Rectangle 27"/>
            <p:cNvSpPr/>
            <p:nvPr/>
          </p:nvSpPr>
          <p:spPr>
            <a:xfrm>
              <a:off x="1979712" y="1628800"/>
              <a:ext cx="6408712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  <a:tabLst>
                  <a:tab pos="177800" algn="l"/>
                </a:tabLst>
              </a:pPr>
              <a:r>
                <a:rPr lang="en-GB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Smart Ads are the next evolution real time, personalized display advertising!</a:t>
              </a:r>
            </a:p>
            <a:p>
              <a:pPr>
                <a:buNone/>
              </a:pPr>
              <a:endParaRPr lang="en-GB" sz="1400" dirty="0" smtClean="0">
                <a:solidFill>
                  <a:srgbClr val="7030A0"/>
                </a:solidFill>
                <a:latin typeface="+mn-lt"/>
              </a:endParaRPr>
            </a:p>
            <a:p>
              <a:pPr>
                <a:buNone/>
              </a:pPr>
              <a:endParaRPr lang="en-GB" sz="1400" dirty="0" smtClean="0">
                <a:solidFill>
                  <a:srgbClr val="7030A0"/>
                </a:solidFill>
                <a:latin typeface="+mn-lt"/>
              </a:endParaRPr>
            </a:p>
            <a:p>
              <a:pPr>
                <a:buNone/>
              </a:pPr>
              <a:r>
                <a:rPr lang="en-GB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Fully dynamic ad generation that includes automated optimization of creating an almost limitless variety of creative executions based on the variables the advertiser provided! </a:t>
              </a:r>
            </a:p>
            <a:p>
              <a:pPr>
                <a:buNone/>
              </a:pPr>
              <a:endParaRPr lang="en-GB" sz="2400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1763688" y="1772816"/>
              <a:ext cx="216024" cy="216024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  <a:miter lim="800000"/>
              <a:headEnd/>
              <a:tailEnd/>
            </a:ln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1763688" y="2924944"/>
              <a:ext cx="216024" cy="216024"/>
            </a:xfrm>
            <a:prstGeom prst="rect">
              <a:avLst/>
            </a:prstGeom>
            <a:noFill/>
            <a:ln w="19050">
              <a:solidFill>
                <a:schemeClr val="accent4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67544" y="1844824"/>
            <a:ext cx="2088232" cy="1073957"/>
          </a:xfrm>
          <a:prstGeom prst="roundRect">
            <a:avLst/>
          </a:prstGeom>
          <a:solidFill>
            <a:srgbClr val="7B0099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a typeface="ＭＳ Ｐゴシック" pitchFamily="-112" charset="-128"/>
              </a:rPr>
              <a:t>Dynamic Ad Generation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7544" y="2996952"/>
            <a:ext cx="2088232" cy="1073957"/>
          </a:xfrm>
          <a:prstGeom prst="roundRect">
            <a:avLst/>
          </a:prstGeom>
          <a:solidFill>
            <a:srgbClr val="7B0099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a typeface="ＭＳ Ｐゴシック" pitchFamily="-112" charset="-128"/>
              </a:rPr>
              <a:t>Automated Optimization 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627784" y="1844824"/>
            <a:ext cx="5947792" cy="1073957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Each ad that gets served is almost unique and is tailored to the online use and activities of a user.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7544" y="4149080"/>
            <a:ext cx="2088232" cy="1073957"/>
          </a:xfrm>
          <a:prstGeom prst="roundRect">
            <a:avLst/>
          </a:prstGeom>
          <a:solidFill>
            <a:srgbClr val="7B0099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a typeface="ＭＳ Ｐゴシック" pitchFamily="-112" charset="-128"/>
              </a:rPr>
              <a:t>Highly targeted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ea typeface="ＭＳ Ｐゴシック" pitchFamily="-112" charset="-128"/>
              </a:rPr>
              <a:t>Ad Inventory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627784" y="2996952"/>
            <a:ext cx="5947792" cy="1073957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-112" charset="-128"/>
              </a:rPr>
              <a:t>A smart server that will experiment to find the best performing variation for each user.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627784" y="4149080"/>
            <a:ext cx="5947792" cy="1073957"/>
          </a:xfrm>
          <a:prstGeom prst="round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Yahoo’s extensive data about each user is utilized to show the most relevant variations.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Title 48"/>
          <p:cNvSpPr>
            <a:spLocks noGrp="1"/>
          </p:cNvSpPr>
          <p:nvPr>
            <p:ph type="title"/>
          </p:nvPr>
        </p:nvSpPr>
        <p:spPr>
          <a:xfrm>
            <a:off x="107504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Smart Ads Technology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Picture 13" descr="3d_ybang_ref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6101308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332656"/>
            <a:ext cx="4909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One ad template – limitless variations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16" y="908720"/>
            <a:ext cx="417646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Smart Ads Creative template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Displays the most relevant product or message to each customer.</a:t>
            </a:r>
          </a:p>
          <a:p>
            <a:endParaRPr lang="en-GB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Dynamic elements 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like Background, Message, CTA, Branding, Price, Store location, City, etc. are pulled from feeds.</a:t>
            </a:r>
          </a:p>
          <a:p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Dynamic content</a:t>
            </a:r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is populated at the time of serving, resulting in a unique offer that is tailored to the individual user’s expressed interest.</a:t>
            </a:r>
          </a:p>
          <a:p>
            <a:endParaRPr lang="en-US" sz="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Automated optimization: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Products automatically selected for best performance. Optimal Messaging selected by Multi-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variate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Learning.</a:t>
            </a:r>
          </a:p>
          <a:p>
            <a:endParaRPr lang="en-US" dirty="0" smtClean="0"/>
          </a:p>
          <a:p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28" name="Picture 2" descr="C:\Documents and Settings\thinht\Desktop\levis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3823344" cy="31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 descr="C:\Documents and Settings\thinht\Desktop\levis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3823345" cy="31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9"/>
          <p:cNvGrpSpPr/>
          <p:nvPr/>
        </p:nvGrpSpPr>
        <p:grpSpPr>
          <a:xfrm>
            <a:off x="611560" y="1988840"/>
            <a:ext cx="3830839" cy="3096344"/>
            <a:chOff x="323528" y="1268760"/>
            <a:chExt cx="3956440" cy="4040654"/>
          </a:xfrm>
        </p:grpSpPr>
        <p:pic>
          <p:nvPicPr>
            <p:cNvPr id="31" name="Picture 4" descr="C:\Documents and Settings\thinht\Desktop\levis\08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8" y="1268760"/>
              <a:ext cx="3956440" cy="4040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Rounded Rectangle 31"/>
            <p:cNvSpPr/>
            <p:nvPr/>
          </p:nvSpPr>
          <p:spPr>
            <a:xfrm>
              <a:off x="2926440" y="3805915"/>
              <a:ext cx="1224136" cy="216024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Find out more</a:t>
              </a:r>
              <a:endParaRPr lang="en-US" sz="1200" dirty="0"/>
            </a:p>
          </p:txBody>
        </p:sp>
      </p:grpSp>
      <p:pic>
        <p:nvPicPr>
          <p:cNvPr id="35" name="Picture 13" descr="3d_ybang_reflecti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6101308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7"/>
          <p:cNvSpPr>
            <a:spLocks noGrp="1" noChangeArrowheads="1"/>
          </p:cNvSpPr>
          <p:nvPr>
            <p:ph type="title"/>
          </p:nvPr>
        </p:nvSpPr>
        <p:spPr>
          <a:xfrm>
            <a:off x="179512" y="0"/>
            <a:ext cx="8568952" cy="1224136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Advertiser Features &amp; Benefits</a:t>
            </a:r>
          </a:p>
        </p:txBody>
      </p:sp>
      <p:sp>
        <p:nvSpPr>
          <p:cNvPr id="13316" name="Content Placeholder 12"/>
          <p:cNvSpPr txBox="1">
            <a:spLocks/>
          </p:cNvSpPr>
          <p:nvPr/>
        </p:nvSpPr>
        <p:spPr bwMode="auto">
          <a:xfrm>
            <a:off x="251520" y="1268760"/>
            <a:ext cx="8568952" cy="454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35000"/>
              </a:spcBef>
            </a:pPr>
            <a:endParaRPr lang="en-US" sz="2000" dirty="0">
              <a:latin typeface="Arial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4572000" y="2420888"/>
            <a:ext cx="288032" cy="340616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13" descr="3d_ybang_refle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6101308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ounded Rectangle 17"/>
          <p:cNvSpPr/>
          <p:nvPr/>
        </p:nvSpPr>
        <p:spPr>
          <a:xfrm>
            <a:off x="4932040" y="1340768"/>
            <a:ext cx="3888432" cy="4320480"/>
          </a:xfrm>
          <a:prstGeom prst="roundRect">
            <a:avLst>
              <a:gd name="adj" fmla="val 4210"/>
            </a:avLst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>
              <a:lnSpc>
                <a:spcPct val="150000"/>
              </a:lnSpc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Increased Performance and Conversion!</a:t>
            </a:r>
          </a:p>
          <a:p>
            <a:pPr marL="0" lvl="2">
              <a:lnSpc>
                <a:spcPct val="150000"/>
              </a:lnSpc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Reduced Cost!</a:t>
            </a:r>
          </a:p>
          <a:p>
            <a:pPr marL="0" lvl="2">
              <a:lnSpc>
                <a:spcPct val="150000"/>
              </a:lnSpc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Reduced Setup Time!</a:t>
            </a:r>
          </a:p>
          <a:p>
            <a:pPr marL="0" lvl="2">
              <a:lnSpc>
                <a:spcPct val="150000"/>
              </a:lnSpc>
            </a:pP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Deep Customer Insights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980728"/>
            <a:ext cx="144015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FEATURES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51520" y="2829696"/>
            <a:ext cx="4176464" cy="1296144"/>
          </a:xfrm>
          <a:prstGeom prst="roundRect">
            <a:avLst/>
          </a:prstGeom>
          <a:solidFill>
            <a:srgbClr val="7B0099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endParaRPr lang="en-US" sz="1600" dirty="0" smtClean="0">
              <a:solidFill>
                <a:schemeClr val="bg1"/>
              </a:solidFill>
            </a:endParaRPr>
          </a:p>
          <a:p>
            <a:pPr marL="0" lvl="1"/>
            <a:r>
              <a:rPr lang="en-US" dirty="0" smtClean="0">
                <a:solidFill>
                  <a:schemeClr val="bg1"/>
                </a:solidFill>
              </a:rPr>
              <a:t>Creative elements like background colors and images can be tailored on-the-fly to maximize the visual impact of the ad unit. </a:t>
            </a:r>
          </a:p>
          <a:p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51520" y="4293096"/>
            <a:ext cx="4176464" cy="1368152"/>
          </a:xfrm>
          <a:prstGeom prst="roundRect">
            <a:avLst/>
          </a:prstGeom>
          <a:solidFill>
            <a:srgbClr val="7B0099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Smart Pixel technology allows the placement of a single pixel that can pass back a wealth of consumer information and ease the difficulty in pixel placement.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41505" y="1340768"/>
            <a:ext cx="4176464" cy="1368152"/>
          </a:xfrm>
          <a:prstGeom prst="roundRect">
            <a:avLst/>
          </a:prstGeom>
          <a:solidFill>
            <a:srgbClr val="7B0099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Personalized ads contain products and offers that are of specific interest to the consumer. 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4572000" y="3356992"/>
            <a:ext cx="288032" cy="340616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4572000" y="4365104"/>
            <a:ext cx="288032" cy="340616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156176" y="980728"/>
            <a:ext cx="144015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BENEFITS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68941"/>
            <a:ext cx="8915400" cy="906462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Evolution of Targeting on the Internet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3124200"/>
            <a:ext cx="5943600" cy="990600"/>
          </a:xfrm>
        </p:spPr>
        <p:txBody>
          <a:bodyPr/>
          <a:lstStyle/>
          <a:p>
            <a:r>
              <a:rPr lang="en-US" sz="2000" b="1" kern="0" dirty="0" smtClean="0">
                <a:solidFill>
                  <a:schemeClr val="tx1"/>
                </a:solidFill>
                <a:latin typeface="+mn-lt"/>
              </a:rPr>
              <a:t>Reality for years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– Lots of data, lots of targeting products,  often without good results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9" name="Picture 3" descr="C:\Documents and Settings\mbevans\Local Settings\Temporary Internet Files\Content.IE5\XG45J7CM\MPj0433028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724400"/>
            <a:ext cx="1066800" cy="1292270"/>
          </a:xfrm>
          <a:prstGeom prst="rect">
            <a:avLst/>
          </a:prstGeom>
          <a:noFill/>
        </p:spPr>
      </p:pic>
      <p:pic>
        <p:nvPicPr>
          <p:cNvPr id="21268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102944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26858" name="Picture 10" descr="C:\Documents and Settings\mbevans\Local Settings\Temporary Internet Files\Content.IE5\VJX33TCK\MPj017884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3200400"/>
            <a:ext cx="1257300" cy="838200"/>
          </a:xfrm>
          <a:prstGeom prst="rect">
            <a:avLst/>
          </a:prstGeom>
          <a:noFill/>
        </p:spPr>
      </p:pic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1524000" y="1447800"/>
            <a:ext cx="5943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Early Days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We have so much data we can easily tailor every </a:t>
            </a:r>
            <a:r>
              <a:rPr lang="en-US" sz="2000" kern="0" dirty="0" err="1">
                <a:latin typeface="+mn-lt"/>
              </a:rPr>
              <a:t>A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   One-to-one Marketing Nirvana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1483658" y="4177553"/>
            <a:ext cx="6019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–Getting very close to one-to-one 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(e.g. BT + Smart Ads)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6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   This is great, and a bit scary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26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26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26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26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201026" cy="725487"/>
          </a:xfrm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Smart Ads Product Solutions - Concept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1052736"/>
            <a:ext cx="47160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Enhanced Retargeting 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Lower Funnel 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Y! Stores the exact product/offer a user was 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viewing, but did not convert.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Later, this user is retargeted across the 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Y! Network with the same offer.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availability and prices are updated </a:t>
            </a:r>
          </a:p>
          <a:p>
            <a:pPr algn="just"/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the fly. </a:t>
            </a:r>
          </a:p>
          <a:p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Smart Ads &amp; Y! Data</a:t>
            </a:r>
          </a:p>
          <a:p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Upper Funnel</a:t>
            </a:r>
          </a:p>
          <a:p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Y! Finds users with intent matching an </a:t>
            </a:r>
          </a:p>
          <a:p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advertisers offers.</a:t>
            </a:r>
            <a:r>
              <a:rPr lang="en-US" b="1" dirty="0" smtClean="0">
                <a:solidFill>
                  <a:srgbClr val="7B0099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MS PGothic" pitchFamily="34" charset="-128"/>
              </a:rPr>
              <a:t>Smart Ads will use Y! user data (Demo, Geo, Behavioral information ) to make decisions about which offer/message to use.</a:t>
            </a:r>
          </a:p>
          <a:p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49251" t="26445" r="15327" b="44662"/>
          <a:stretch>
            <a:fillRect/>
          </a:stretch>
        </p:blipFill>
        <p:spPr bwMode="auto">
          <a:xfrm>
            <a:off x="467544" y="1340768"/>
            <a:ext cx="3672408" cy="194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48814" t="58429" r="15619" b="15803"/>
          <a:stretch>
            <a:fillRect/>
          </a:stretch>
        </p:blipFill>
        <p:spPr bwMode="auto">
          <a:xfrm>
            <a:off x="467544" y="3933056"/>
            <a:ext cx="367866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 descr="3d_ybang_reflect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6101308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8122096" cy="1143000"/>
          </a:xfrm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Case Study - Mont-</a:t>
            </a:r>
            <a:r>
              <a:rPr lang="en-GB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Tremblant</a:t>
            </a:r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(Smart Ads)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68760"/>
            <a:ext cx="5544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2" cstate="print"/>
          <a:srcRect l="62809" t="51563" r="7864" b="8651"/>
          <a:stretch>
            <a:fillRect/>
          </a:stretch>
        </p:blipFill>
        <p:spPr bwMode="auto">
          <a:xfrm>
            <a:off x="683568" y="1196752"/>
            <a:ext cx="23762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" cstate="print"/>
          <a:srcRect l="50006" t="10080" r="20664" b="50166"/>
          <a:stretch>
            <a:fillRect/>
          </a:stretch>
        </p:blipFill>
        <p:spPr bwMode="auto">
          <a:xfrm>
            <a:off x="1475656" y="3717032"/>
            <a:ext cx="2448272" cy="1892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611560" y="3068960"/>
            <a:ext cx="4035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Ski Ad with Skier Imagery: </a:t>
            </a:r>
          </a:p>
          <a:p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Targeted to customers flying from Newark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504" y="5589240"/>
            <a:ext cx="3885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Ski Ad with Village Imagery: </a:t>
            </a:r>
          </a:p>
          <a:p>
            <a:pPr algn="r"/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Targeted to customers flying from Toronto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499992" y="1052736"/>
            <a:ext cx="41044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Advertiser: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Mont-</a:t>
            </a:r>
            <a:r>
              <a:rPr lang="en-GB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Tremblant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Canadian ski-resort, offering a wide variety of activities and deals.</a:t>
            </a:r>
          </a:p>
          <a:p>
            <a:endParaRPr lang="en-GB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Solution: 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Smart Ads and Geo-Targeting to pin-point people from the greater Boston area. </a:t>
            </a:r>
          </a:p>
          <a:p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endParaRPr lang="en-GB" sz="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itchFamily="34" charset="0"/>
            </a:endParaRPr>
          </a:p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Goal: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Increase bookings and find optimal marketing message for its vacationers.</a:t>
            </a:r>
          </a:p>
          <a:p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itchFamily="34" charset="0"/>
            </a:endParaRPr>
          </a:p>
          <a:p>
            <a:endParaRPr lang="en-GB" sz="8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r>
              <a:rPr lang="en-GB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Results: </a:t>
            </a:r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CTR for its most successfully optimized ad outperformed comparable traditional display campaign by over 200%. Campaign delivered insights on preferred customer services.</a:t>
            </a:r>
            <a:endParaRPr lang="en-GB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itchFamily="34" charset="0"/>
            </a:endParaRPr>
          </a:p>
        </p:txBody>
      </p:sp>
      <p:pic>
        <p:nvPicPr>
          <p:cNvPr id="38" name="Picture 13" descr="3d_ybang_refle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6101308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en-GB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Case Study: Travelocity (Enhanced Retargeting)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11560" y="836712"/>
            <a:ext cx="8178924" cy="4993704"/>
            <a:chOff x="683568" y="908720"/>
            <a:chExt cx="8178924" cy="4993704"/>
          </a:xfrm>
        </p:grpSpPr>
        <p:sp>
          <p:nvSpPr>
            <p:cNvPr id="5" name="TextBox 46"/>
            <p:cNvSpPr txBox="1">
              <a:spLocks noChangeArrowheads="1"/>
            </p:cNvSpPr>
            <p:nvPr/>
          </p:nvSpPr>
          <p:spPr bwMode="auto">
            <a:xfrm>
              <a:off x="685800" y="3276600"/>
              <a:ext cx="273367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1" dirty="0" smtClean="0">
                  <a:solidFill>
                    <a:srgbClr val="7030A0"/>
                  </a:solidFill>
                  <a:latin typeface="Arial" pitchFamily="34" charset="0"/>
                </a:rPr>
                <a:t>1. User </a:t>
              </a:r>
              <a:r>
                <a:rPr lang="en-US" sz="1200" b="1" dirty="0">
                  <a:solidFill>
                    <a:srgbClr val="7030A0"/>
                  </a:solidFill>
                  <a:latin typeface="Arial" pitchFamily="34" charset="0"/>
                </a:rPr>
                <a:t>performs Travelocity search for flights from SFO- NYC. </a:t>
              </a:r>
            </a:p>
          </p:txBody>
        </p:sp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l="830" t="21832" r="59444" b="10001"/>
            <a:stretch>
              <a:fillRect/>
            </a:stretch>
          </p:blipFill>
          <p:spPr bwMode="auto">
            <a:xfrm>
              <a:off x="6084168" y="908720"/>
              <a:ext cx="2520280" cy="22718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l="273" t="13251" r="47552" b="20332"/>
            <a:stretch>
              <a:fillRect/>
            </a:stretch>
          </p:blipFill>
          <p:spPr bwMode="auto">
            <a:xfrm>
              <a:off x="755575" y="1052736"/>
              <a:ext cx="2746851" cy="21459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8" name="AutoShape 13"/>
            <p:cNvSpPr>
              <a:spLocks noChangeArrowheads="1"/>
            </p:cNvSpPr>
            <p:nvPr/>
          </p:nvSpPr>
          <p:spPr bwMode="auto">
            <a:xfrm>
              <a:off x="3923928" y="1844824"/>
              <a:ext cx="1728192" cy="541784"/>
            </a:xfrm>
            <a:prstGeom prst="rightArrow">
              <a:avLst>
                <a:gd name="adj1" fmla="val 56019"/>
                <a:gd name="adj2" fmla="val 75694"/>
              </a:avLst>
            </a:prstGeom>
            <a:ln>
              <a:solidFill>
                <a:schemeClr val="accent4"/>
              </a:solidFill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9" name="AutoShape 13"/>
            <p:cNvSpPr>
              <a:spLocks noChangeArrowheads="1"/>
            </p:cNvSpPr>
            <p:nvPr/>
          </p:nvSpPr>
          <p:spPr bwMode="auto">
            <a:xfrm rot="5400000">
              <a:off x="6910164" y="3179068"/>
              <a:ext cx="617984" cy="685800"/>
            </a:xfrm>
            <a:prstGeom prst="rightArrow">
              <a:avLst>
                <a:gd name="adj1" fmla="val 55722"/>
                <a:gd name="adj2" fmla="val 65741"/>
              </a:avLst>
            </a:prstGeom>
            <a:noFill/>
            <a:ln>
              <a:solidFill>
                <a:schemeClr val="accent4"/>
              </a:solidFill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 sz="1800"/>
            </a:p>
          </p:txBody>
        </p:sp>
        <p:sp>
          <p:nvSpPr>
            <p:cNvPr id="10" name="Rectangle 36"/>
            <p:cNvSpPr>
              <a:spLocks noChangeArrowheads="1"/>
            </p:cNvSpPr>
            <p:nvPr/>
          </p:nvSpPr>
          <p:spPr bwMode="auto">
            <a:xfrm>
              <a:off x="5508104" y="5445224"/>
              <a:ext cx="335438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 dirty="0" smtClean="0">
                  <a:solidFill>
                    <a:srgbClr val="7030A0"/>
                  </a:solidFill>
                  <a:latin typeface="+mn-lt"/>
                </a:rPr>
                <a:t>2. Information </a:t>
              </a:r>
              <a:r>
                <a:rPr lang="en-US" sz="1200" b="1" dirty="0">
                  <a:solidFill>
                    <a:srgbClr val="7030A0"/>
                  </a:solidFill>
                  <a:latin typeface="+mn-lt"/>
                </a:rPr>
                <a:t>recorded on searched itineraries for each individual.</a:t>
              </a:r>
            </a:p>
          </p:txBody>
        </p:sp>
        <p:grpSp>
          <p:nvGrpSpPr>
            <p:cNvPr id="4" name="Group 28"/>
            <p:cNvGrpSpPr/>
            <p:nvPr/>
          </p:nvGrpSpPr>
          <p:grpSpPr>
            <a:xfrm>
              <a:off x="683568" y="3717032"/>
              <a:ext cx="7772400" cy="2133600"/>
              <a:chOff x="685800" y="4038600"/>
              <a:chExt cx="7772400" cy="2133600"/>
            </a:xfrm>
          </p:grpSpPr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2971800" y="5715000"/>
                <a:ext cx="2794000" cy="457200"/>
              </a:xfrm>
              <a:prstGeom prst="rect">
                <a:avLst/>
              </a:prstGeom>
              <a:noFill/>
              <a:ln w="1460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200" b="1" dirty="0" smtClean="0">
                    <a:solidFill>
                      <a:srgbClr val="7030A0"/>
                    </a:solidFill>
                    <a:latin typeface="+mn-lt"/>
                  </a:rPr>
                  <a:t>3. Selected </a:t>
                </a:r>
                <a:r>
                  <a:rPr lang="en-US" sz="1200" b="1" dirty="0">
                    <a:solidFill>
                      <a:srgbClr val="7030A0"/>
                    </a:solidFill>
                    <a:latin typeface="+mn-lt"/>
                  </a:rPr>
                  <a:t>users were retargeted on Y! Network for the next 8 hours</a:t>
                </a:r>
              </a:p>
            </p:txBody>
          </p:sp>
          <p:sp>
            <p:nvSpPr>
              <p:cNvPr id="13" name="Text Box 73"/>
              <p:cNvSpPr txBox="1">
                <a:spLocks noChangeArrowheads="1"/>
              </p:cNvSpPr>
              <p:nvPr/>
            </p:nvSpPr>
            <p:spPr bwMode="auto">
              <a:xfrm>
                <a:off x="685800" y="5715000"/>
                <a:ext cx="2228850" cy="457200"/>
              </a:xfrm>
              <a:prstGeom prst="rect">
                <a:avLst/>
              </a:prstGeom>
              <a:noFill/>
              <a:ln w="1460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200" b="1" dirty="0" smtClean="0">
                    <a:solidFill>
                      <a:srgbClr val="7030A0"/>
                    </a:solidFill>
                    <a:latin typeface="+mn-lt"/>
                  </a:rPr>
                  <a:t>4. Customized </a:t>
                </a:r>
                <a:r>
                  <a:rPr lang="en-US" sz="1200" b="1" dirty="0">
                    <a:solidFill>
                      <a:srgbClr val="7030A0"/>
                    </a:solidFill>
                    <a:latin typeface="+mn-lt"/>
                  </a:rPr>
                  <a:t>ads created based on specific itinerary</a:t>
                </a:r>
                <a:r>
                  <a:rPr lang="en-US" sz="1200" dirty="0">
                    <a:solidFill>
                      <a:srgbClr val="7030A0"/>
                    </a:solidFill>
                    <a:latin typeface="+mn-lt"/>
                  </a:rPr>
                  <a:t>.</a:t>
                </a:r>
              </a:p>
            </p:txBody>
          </p:sp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798" t="964" r="1596"/>
              <a:stretch>
                <a:fillRect/>
              </a:stretch>
            </p:blipFill>
            <p:spPr bwMode="auto">
              <a:xfrm>
                <a:off x="762000" y="4267200"/>
                <a:ext cx="1747838" cy="14478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pic>
            <p:nvPicPr>
              <p:cNvPr id="15" name="Picture 50" descr="circles.pn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349625" y="4419600"/>
                <a:ext cx="2035175" cy="1052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14"/>
              <p:cNvGrpSpPr>
                <a:grpSpLocks/>
              </p:cNvGrpSpPr>
              <p:nvPr/>
            </p:nvGrpSpPr>
            <p:grpSpPr bwMode="auto">
              <a:xfrm>
                <a:off x="7550152" y="4632330"/>
                <a:ext cx="330200" cy="1098551"/>
                <a:chOff x="3726" y="3061"/>
                <a:chExt cx="208" cy="692"/>
              </a:xfrm>
            </p:grpSpPr>
            <p:sp>
              <p:nvSpPr>
                <p:cNvPr id="27" name="AutoShape 12"/>
                <p:cNvSpPr>
                  <a:spLocks noChangeArrowheads="1"/>
                </p:cNvSpPr>
                <p:nvPr/>
              </p:nvSpPr>
              <p:spPr bwMode="auto">
                <a:xfrm>
                  <a:off x="3745" y="3061"/>
                  <a:ext cx="124" cy="329"/>
                </a:xfrm>
                <a:prstGeom prst="downArrow">
                  <a:avLst>
                    <a:gd name="adj1" fmla="val 50000"/>
                    <a:gd name="adj2" fmla="val 66331"/>
                  </a:avLst>
                </a:prstGeom>
                <a:gradFill rotWithShape="1">
                  <a:gsLst>
                    <a:gs pos="0">
                      <a:srgbClr val="660066"/>
                    </a:gs>
                    <a:gs pos="100000">
                      <a:srgbClr val="333333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pic>
              <p:nvPicPr>
                <p:cNvPr id="28" name="Picture 13" descr="man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726" y="3441"/>
                  <a:ext cx="208" cy="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6" name="Group 15"/>
              <p:cNvGrpSpPr>
                <a:grpSpLocks/>
              </p:cNvGrpSpPr>
              <p:nvPr/>
            </p:nvGrpSpPr>
            <p:grpSpPr bwMode="auto">
              <a:xfrm>
                <a:off x="6434140" y="4646618"/>
                <a:ext cx="330200" cy="1079501"/>
                <a:chOff x="3708" y="3127"/>
                <a:chExt cx="208" cy="680"/>
              </a:xfrm>
            </p:grpSpPr>
            <p:sp>
              <p:nvSpPr>
                <p:cNvPr id="25" name="AutoShape 16"/>
                <p:cNvSpPr>
                  <a:spLocks noChangeArrowheads="1"/>
                </p:cNvSpPr>
                <p:nvPr/>
              </p:nvSpPr>
              <p:spPr bwMode="auto">
                <a:xfrm>
                  <a:off x="3745" y="3127"/>
                  <a:ext cx="124" cy="329"/>
                </a:xfrm>
                <a:prstGeom prst="downArrow">
                  <a:avLst>
                    <a:gd name="adj1" fmla="val 50000"/>
                    <a:gd name="adj2" fmla="val 66331"/>
                  </a:avLst>
                </a:prstGeom>
                <a:gradFill rotWithShape="1">
                  <a:gsLst>
                    <a:gs pos="0">
                      <a:srgbClr val="660066"/>
                    </a:gs>
                    <a:gs pos="100000">
                      <a:srgbClr val="333333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pic>
              <p:nvPicPr>
                <p:cNvPr id="26" name="Picture 17" descr="man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708" y="3495"/>
                  <a:ext cx="208" cy="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7" name="Group 18"/>
              <p:cNvGrpSpPr>
                <a:grpSpLocks/>
              </p:cNvGrpSpPr>
              <p:nvPr/>
            </p:nvGrpSpPr>
            <p:grpSpPr bwMode="auto">
              <a:xfrm>
                <a:off x="7032627" y="4667255"/>
                <a:ext cx="330200" cy="1041401"/>
                <a:chOff x="3714" y="3139"/>
                <a:chExt cx="208" cy="656"/>
              </a:xfrm>
            </p:grpSpPr>
            <p:sp>
              <p:nvSpPr>
                <p:cNvPr id="23" name="AutoShape 19"/>
                <p:cNvSpPr>
                  <a:spLocks noChangeArrowheads="1"/>
                </p:cNvSpPr>
                <p:nvPr/>
              </p:nvSpPr>
              <p:spPr bwMode="auto">
                <a:xfrm>
                  <a:off x="3745" y="3139"/>
                  <a:ext cx="124" cy="329"/>
                </a:xfrm>
                <a:prstGeom prst="downArrow">
                  <a:avLst>
                    <a:gd name="adj1" fmla="val 50000"/>
                    <a:gd name="adj2" fmla="val 66331"/>
                  </a:avLst>
                </a:prstGeom>
                <a:gradFill rotWithShape="1">
                  <a:gsLst>
                    <a:gs pos="0">
                      <a:srgbClr val="660066"/>
                    </a:gs>
                    <a:gs pos="100000">
                      <a:srgbClr val="333333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pic>
              <p:nvPicPr>
                <p:cNvPr id="24" name="Picture 20" descr="man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714" y="3483"/>
                  <a:ext cx="208" cy="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9" name="AutoShape 55"/>
              <p:cNvSpPr>
                <a:spLocks noChangeArrowheads="1"/>
              </p:cNvSpPr>
              <p:nvPr/>
            </p:nvSpPr>
            <p:spPr bwMode="auto">
              <a:xfrm>
                <a:off x="6003925" y="4038600"/>
                <a:ext cx="930275" cy="447675"/>
              </a:xfrm>
              <a:prstGeom prst="wedgeRectCallout">
                <a:avLst>
                  <a:gd name="adj1" fmla="val 12801"/>
                  <a:gd name="adj2" fmla="val 91843"/>
                </a:avLst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r>
                  <a:rPr lang="en-US" sz="1200" dirty="0"/>
                  <a:t>SFO-NYC flights </a:t>
                </a:r>
              </a:p>
            </p:txBody>
          </p:sp>
          <p:sp>
            <p:nvSpPr>
              <p:cNvPr id="20" name="AutoShape 56"/>
              <p:cNvSpPr>
                <a:spLocks noChangeArrowheads="1"/>
              </p:cNvSpPr>
              <p:nvPr/>
            </p:nvSpPr>
            <p:spPr bwMode="auto">
              <a:xfrm>
                <a:off x="7527925" y="4038600"/>
                <a:ext cx="930275" cy="447675"/>
              </a:xfrm>
              <a:prstGeom prst="wedgeRectCallout">
                <a:avLst>
                  <a:gd name="adj1" fmla="val -36005"/>
                  <a:gd name="adj2" fmla="val 92551"/>
                </a:avLst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r>
                  <a:rPr lang="en-US" sz="1200" dirty="0"/>
                  <a:t>NYC hotels </a:t>
                </a:r>
              </a:p>
            </p:txBody>
          </p:sp>
          <p:sp>
            <p:nvSpPr>
              <p:cNvPr id="21" name="AutoShape 13"/>
              <p:cNvSpPr>
                <a:spLocks noChangeArrowheads="1"/>
              </p:cNvSpPr>
              <p:nvPr/>
            </p:nvSpPr>
            <p:spPr bwMode="auto">
              <a:xfrm rot="10800000">
                <a:off x="2590800" y="4648200"/>
                <a:ext cx="687288" cy="685800"/>
              </a:xfrm>
              <a:prstGeom prst="rightArrow">
                <a:avLst>
                  <a:gd name="adj1" fmla="val 50935"/>
                  <a:gd name="adj2" fmla="val 72920"/>
                </a:avLst>
              </a:prstGeom>
              <a:ln>
                <a:solidFill>
                  <a:schemeClr val="accent4"/>
                </a:solidFill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10800000" vert="eaVert" wrap="none" anchor="ctr"/>
              <a:lstStyle/>
              <a:p>
                <a:endParaRPr lang="en-US" sz="1800"/>
              </a:p>
            </p:txBody>
          </p:sp>
          <p:sp>
            <p:nvSpPr>
              <p:cNvPr id="22" name="AutoShape 13"/>
              <p:cNvSpPr>
                <a:spLocks noChangeArrowheads="1"/>
              </p:cNvSpPr>
              <p:nvPr/>
            </p:nvSpPr>
            <p:spPr bwMode="auto">
              <a:xfrm rot="10800000">
                <a:off x="5438328" y="4614664"/>
                <a:ext cx="663624" cy="685800"/>
              </a:xfrm>
              <a:prstGeom prst="rightArrow">
                <a:avLst>
                  <a:gd name="adj1" fmla="val 50935"/>
                  <a:gd name="adj2" fmla="val 72920"/>
                </a:avLst>
              </a:prstGeom>
              <a:ln>
                <a:solidFill>
                  <a:schemeClr val="accent4"/>
                </a:solidFill>
                <a:headEnd/>
                <a:tailEnd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10800000" vert="eaVert" wrap="none" anchor="ctr"/>
              <a:lstStyle/>
              <a:p>
                <a:endParaRPr lang="en-US" sz="1800"/>
              </a:p>
            </p:txBody>
          </p:sp>
        </p:grpSp>
      </p:grpSp>
      <p:pic>
        <p:nvPicPr>
          <p:cNvPr id="42" name="Picture 13" descr="3d_ybang_reflec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8344" y="6101308"/>
            <a:ext cx="811524" cy="7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5638800" y="6172200"/>
            <a:ext cx="1905000" cy="457200"/>
          </a:xfrm>
          <a:prstGeom prst="rect">
            <a:avLst/>
          </a:prstGeom>
          <a:noFill/>
        </p:spPr>
        <p:txBody>
          <a:bodyPr/>
          <a:lstStyle/>
          <a:p>
            <a:fld id="{CD74C21D-1978-41CB-AE6E-20940B8B90F4}" type="slidenum">
              <a:rPr lang="en-US" smtClean="0">
                <a:latin typeface="Arial" pitchFamily="34" charset="0"/>
                <a:ea typeface="ＭＳ Ｐゴシック" pitchFamily="34" charset="-128"/>
              </a:rPr>
              <a:pPr/>
              <a:t>23</a:t>
            </a:fld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7411" name="Title 1"/>
          <p:cNvSpPr txBox="1">
            <a:spLocks/>
          </p:cNvSpPr>
          <p:nvPr/>
        </p:nvSpPr>
        <p:spPr bwMode="auto">
          <a:xfrm>
            <a:off x="227013" y="195072"/>
            <a:ext cx="8686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ts val="2800"/>
              </a:lnSpc>
            </a:pPr>
            <a:r>
              <a:rPr lang="en-US" sz="3200" b="1" dirty="0">
                <a:solidFill>
                  <a:srgbClr val="7030A0"/>
                </a:solidFill>
                <a:latin typeface="Calibri" pitchFamily="34" charset="0"/>
              </a:rPr>
              <a:t>Enhanced Retargeting </a:t>
            </a:r>
            <a:endParaRPr lang="en-US" sz="3200" b="1" dirty="0" smtClean="0">
              <a:solidFill>
                <a:srgbClr val="7030A0"/>
              </a:solidFill>
              <a:latin typeface="Calibri" pitchFamily="34" charset="0"/>
            </a:endParaRPr>
          </a:p>
          <a:p>
            <a:pPr>
              <a:lnSpc>
                <a:spcPts val="2800"/>
              </a:lnSpc>
            </a:pPr>
            <a:r>
              <a:rPr lang="en-US" sz="2000" dirty="0" smtClean="0">
                <a:solidFill>
                  <a:srgbClr val="7030A0"/>
                </a:solidFill>
                <a:latin typeface="Calibri" pitchFamily="34" charset="0"/>
              </a:rPr>
              <a:t>(</a:t>
            </a:r>
            <a:r>
              <a:rPr lang="en-US" sz="2000" dirty="0">
                <a:solidFill>
                  <a:srgbClr val="7030A0"/>
                </a:solidFill>
                <a:latin typeface="Calibri" pitchFamily="34" charset="0"/>
              </a:rPr>
              <a:t>Smart Ads + Site Retargeting)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203200" y="6408738"/>
            <a:ext cx="2403475" cy="223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1" hangingPunct="1"/>
            <a:r>
              <a:rPr lang="en-US" sz="600" dirty="0">
                <a:solidFill>
                  <a:srgbClr val="969696"/>
                </a:solidFill>
              </a:rPr>
              <a:t>Yahoo! Proprietary and Confidential. ©2007 All Rights Reserved</a:t>
            </a: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385888"/>
            <a:ext cx="2609850" cy="216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1313" y="1373188"/>
            <a:ext cx="2590800" cy="2171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204788" y="4162425"/>
            <a:ext cx="8111708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u="sng" dirty="0">
                <a:latin typeface="+mn-lt"/>
              </a:rPr>
              <a:t>Approved Numbers for Case Study:</a:t>
            </a:r>
          </a:p>
          <a:p>
            <a:r>
              <a:rPr lang="en-US" sz="1600" dirty="0">
                <a:latin typeface="+mn-lt"/>
              </a:rPr>
              <a:t>CTR = 651% increase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Cost per booking = 79% decrease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Total bookings = 230% increase</a:t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Earnings = 133% increase </a:t>
            </a:r>
          </a:p>
          <a:p>
            <a:endParaRPr lang="en-US" sz="1600" dirty="0">
              <a:latin typeface="+mn-lt"/>
            </a:endParaRPr>
          </a:p>
          <a:p>
            <a:r>
              <a:rPr lang="en-US" sz="1600" dirty="0">
                <a:latin typeface="+mn-lt"/>
              </a:rPr>
              <a:t>“The ROI from Enhanced Retargeting exceeds that of our Search related marketing activities.”</a:t>
            </a:r>
          </a:p>
          <a:p>
            <a:r>
              <a:rPr lang="en-US" sz="1600" i="1" dirty="0">
                <a:latin typeface="+mn-lt"/>
              </a:rPr>
              <a:t>-Victoria Treyger, Chief Marketing Officer, Travelocity  (quote not approved for public disclosure)</a:t>
            </a:r>
            <a:r>
              <a:rPr lang="en-US" sz="1600" dirty="0">
                <a:latin typeface="+mn-lt"/>
              </a:rPr>
              <a:t/>
            </a:r>
            <a:br>
              <a:rPr lang="en-US" sz="1600" dirty="0">
                <a:latin typeface="+mn-lt"/>
              </a:rPr>
            </a:br>
            <a:endParaRPr lang="en-US" sz="1600" dirty="0">
              <a:latin typeface="+mn-lt"/>
            </a:endParaRP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2143125" y="3589338"/>
            <a:ext cx="1687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Old / Static</a:t>
            </a:r>
          </a:p>
        </p:txBody>
      </p:sp>
      <p:sp>
        <p:nvSpPr>
          <p:cNvPr id="17417" name="TextBox 8"/>
          <p:cNvSpPr txBox="1">
            <a:spLocks noChangeArrowheads="1"/>
          </p:cNvSpPr>
          <p:nvPr/>
        </p:nvSpPr>
        <p:spPr bwMode="auto">
          <a:xfrm>
            <a:off x="5051425" y="3578225"/>
            <a:ext cx="2255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New / Dynamic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23872" y="2731008"/>
            <a:ext cx="4718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7030A0"/>
                </a:solidFill>
                <a:latin typeface="+mn-lt"/>
              </a:rPr>
              <a:t>Questions</a:t>
            </a:r>
            <a:endParaRPr lang="en-US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67" name="Rectangle 7"/>
          <p:cNvSpPr>
            <a:spLocks noGrp="1" noChangeArrowheads="1"/>
          </p:cNvSpPr>
          <p:nvPr>
            <p:ph type="title"/>
          </p:nvPr>
        </p:nvSpPr>
        <p:spPr>
          <a:xfrm>
            <a:off x="227013" y="542925"/>
            <a:ext cx="6791325" cy="4572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Targeting and Data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356" name="Rectangle 1355"/>
          <p:cNvSpPr/>
          <p:nvPr/>
        </p:nvSpPr>
        <p:spPr>
          <a:xfrm>
            <a:off x="355600" y="1425222"/>
            <a:ext cx="56952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latin typeface="+mj-lt"/>
              </a:rPr>
              <a:t>The main unit of currency for </a:t>
            </a:r>
            <a:r>
              <a:rPr lang="en-US" sz="2000" b="1" i="1" dirty="0" smtClean="0">
                <a:latin typeface="+mj-lt"/>
              </a:rPr>
              <a:t>online advertising</a:t>
            </a:r>
            <a:endParaRPr lang="en-US" sz="2000" b="1" i="1" dirty="0">
              <a:latin typeface="+mj-lt"/>
            </a:endParaRPr>
          </a:p>
          <a:p>
            <a:r>
              <a:rPr lang="en-US" sz="2000" b="1" i="1" dirty="0">
                <a:latin typeface="+mj-lt"/>
              </a:rPr>
              <a:t>is data</a:t>
            </a:r>
            <a:r>
              <a:rPr lang="en-US" sz="2000" i="1" dirty="0" smtClean="0">
                <a:latin typeface="+mj-lt"/>
              </a:rPr>
              <a:t>. </a:t>
            </a:r>
            <a:r>
              <a:rPr lang="en-US" sz="1050" i="1" dirty="0" smtClean="0">
                <a:latin typeface="+mj-lt"/>
              </a:rPr>
              <a:t>David </a:t>
            </a:r>
            <a:r>
              <a:rPr lang="en-US" sz="1050" i="1" dirty="0" err="1" smtClean="0">
                <a:latin typeface="+mj-lt"/>
              </a:rPr>
              <a:t>Hallerman</a:t>
            </a:r>
            <a:r>
              <a:rPr lang="en-US" sz="1050" i="1" dirty="0" smtClean="0">
                <a:latin typeface="+mj-lt"/>
              </a:rPr>
              <a:t>, Senior Analyst, </a:t>
            </a:r>
            <a:r>
              <a:rPr lang="en-US" sz="1050" i="1" dirty="0" err="1" smtClean="0">
                <a:latin typeface="+mj-lt"/>
              </a:rPr>
              <a:t>eMarketer</a:t>
            </a:r>
            <a:endParaRPr lang="en-US" sz="2000" i="1" dirty="0">
              <a:latin typeface="+mj-lt"/>
            </a:endParaRPr>
          </a:p>
        </p:txBody>
      </p:sp>
      <p:sp>
        <p:nvSpPr>
          <p:cNvPr id="1358" name="Rectangle 1357"/>
          <p:cNvSpPr/>
          <p:nvPr/>
        </p:nvSpPr>
        <p:spPr>
          <a:xfrm>
            <a:off x="335844" y="2528711"/>
            <a:ext cx="554566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latin typeface="+mj-lt"/>
              </a:rPr>
              <a:t>Whatever </a:t>
            </a:r>
            <a:r>
              <a:rPr lang="en-US" sz="2000" b="1" i="1" dirty="0">
                <a:latin typeface="+mj-lt"/>
              </a:rPr>
              <a:t>kind of targeting—geographic,</a:t>
            </a:r>
          </a:p>
          <a:p>
            <a:r>
              <a:rPr lang="en-US" sz="2000" b="1" i="1" dirty="0">
                <a:latin typeface="+mj-lt"/>
              </a:rPr>
              <a:t>demographic, behavioral—it’s all smart, it’s</a:t>
            </a:r>
          </a:p>
          <a:p>
            <a:r>
              <a:rPr lang="en-US" sz="2000" b="1" i="1" dirty="0">
                <a:latin typeface="+mj-lt"/>
              </a:rPr>
              <a:t>all personal, and it’s all relevant. There’s no</a:t>
            </a:r>
          </a:p>
          <a:p>
            <a:r>
              <a:rPr lang="en-US" sz="2000" b="1" i="1" dirty="0">
                <a:latin typeface="+mj-lt"/>
              </a:rPr>
              <a:t>downside to any type of targeting, unless it</a:t>
            </a:r>
          </a:p>
          <a:p>
            <a:r>
              <a:rPr lang="en-US" sz="2000" b="1" i="1" dirty="0">
                <a:latin typeface="+mj-lt"/>
              </a:rPr>
              <a:t>doesn’t work</a:t>
            </a:r>
            <a:r>
              <a:rPr lang="en-US" sz="2000" b="1" i="1" dirty="0" smtClean="0">
                <a:latin typeface="+mj-lt"/>
              </a:rPr>
              <a:t>. </a:t>
            </a:r>
            <a:r>
              <a:rPr lang="en-US" sz="1050" i="1" dirty="0">
                <a:latin typeface="+mj-lt"/>
              </a:rPr>
              <a:t>—</a:t>
            </a:r>
            <a:r>
              <a:rPr lang="en-US" sz="1050" dirty="0">
                <a:latin typeface="+mj-lt"/>
              </a:rPr>
              <a:t>Tom Kelly, chief operating officer,</a:t>
            </a:r>
          </a:p>
          <a:p>
            <a:r>
              <a:rPr lang="en-US" sz="1050" dirty="0" err="1">
                <a:latin typeface="+mj-lt"/>
              </a:rPr>
              <a:t>Safecount</a:t>
            </a:r>
            <a:r>
              <a:rPr lang="en-US" sz="1050" dirty="0">
                <a:latin typeface="+mj-lt"/>
              </a:rPr>
              <a:t>, in an interview with </a:t>
            </a:r>
            <a:r>
              <a:rPr lang="en-US" sz="1050" dirty="0" err="1">
                <a:latin typeface="+mj-lt"/>
              </a:rPr>
              <a:t>eMarketer</a:t>
            </a:r>
            <a:r>
              <a:rPr lang="en-US" sz="1050" dirty="0">
                <a:latin typeface="+mj-lt"/>
              </a:rPr>
              <a:t>, January 2010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1794" y="1395237"/>
            <a:ext cx="2476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39889" y="4848578"/>
            <a:ext cx="554566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latin typeface="+mj-lt"/>
              </a:rPr>
              <a:t>Online Targeting is the worst form of targeting with the exception of all others. - </a:t>
            </a:r>
            <a:r>
              <a:rPr lang="en-US" sz="1050" dirty="0" smtClean="0">
                <a:latin typeface="+mj-lt"/>
              </a:rPr>
              <a:t>Repurposed  and rephrased Winston Churchill quote on Democracy</a:t>
            </a:r>
            <a:endParaRPr lang="en-US" sz="105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8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8522" y="905794"/>
            <a:ext cx="8089845" cy="5717299"/>
          </a:xfrm>
          <a:solidFill>
            <a:schemeClr val="bg1"/>
          </a:solidFill>
        </p:spPr>
        <p:txBody>
          <a:bodyPr/>
          <a:lstStyle/>
          <a:p>
            <a:r>
              <a:rPr lang="en-US" sz="1800" b="1" dirty="0" smtClean="0">
                <a:solidFill>
                  <a:schemeClr val="tx1"/>
                </a:solidFill>
              </a:rPr>
              <a:t>Demographic - </a:t>
            </a:r>
            <a:r>
              <a:rPr lang="en-US" sz="1800" dirty="0" smtClean="0">
                <a:solidFill>
                  <a:schemeClr val="tx1"/>
                </a:solidFill>
              </a:rPr>
              <a:t>Age, Gender, income, household size</a:t>
            </a:r>
          </a:p>
          <a:p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Geographic - </a:t>
            </a:r>
            <a:r>
              <a:rPr lang="en-US" sz="1800" dirty="0" smtClean="0">
                <a:solidFill>
                  <a:schemeClr val="tx1"/>
                </a:solidFill>
              </a:rPr>
              <a:t>Zip, Postal codes, DMA, State,  Country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Psychographic - </a:t>
            </a:r>
            <a:r>
              <a:rPr lang="en-US" sz="1800" dirty="0" smtClean="0">
                <a:solidFill>
                  <a:schemeClr val="tx1"/>
                </a:solidFill>
              </a:rPr>
              <a:t>Blends of data (e.g. Football Mums, )</a:t>
            </a:r>
          </a:p>
          <a:p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Contextual - </a:t>
            </a:r>
            <a:r>
              <a:rPr lang="en-US" sz="1800" dirty="0" smtClean="0">
                <a:solidFill>
                  <a:schemeClr val="tx1"/>
                </a:solidFill>
              </a:rPr>
              <a:t>Content sections of websites</a:t>
            </a:r>
          </a:p>
          <a:p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Lifestyle and personality characteristics - </a:t>
            </a:r>
            <a:r>
              <a:rPr lang="en-US" sz="1800" dirty="0" smtClean="0">
                <a:solidFill>
                  <a:schemeClr val="tx1"/>
                </a:solidFill>
              </a:rPr>
              <a:t>Parents with Kids</a:t>
            </a:r>
          </a:p>
          <a:p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Attitudinal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</a:rPr>
              <a:t>Behavioral - </a:t>
            </a:r>
            <a:r>
              <a:rPr lang="en-US" sz="1800" dirty="0" smtClean="0">
                <a:solidFill>
                  <a:schemeClr val="tx1"/>
                </a:solidFill>
              </a:rPr>
              <a:t>Interests, values and beliefs 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Retargeting - </a:t>
            </a:r>
            <a:r>
              <a:rPr lang="en-US" sz="1800" dirty="0" smtClean="0">
                <a:solidFill>
                  <a:schemeClr val="tx1"/>
                </a:solidFill>
              </a:rPr>
              <a:t>Search, Site and Ad Retargeting</a:t>
            </a:r>
          </a:p>
          <a:p>
            <a:endParaRPr lang="en-US" sz="1800" b="1" dirty="0" smtClean="0">
              <a:solidFill>
                <a:schemeClr val="tx1"/>
              </a:solidFill>
            </a:endParaRPr>
          </a:p>
          <a:p>
            <a:r>
              <a:rPr lang="en-US" sz="1800" b="1" dirty="0" smtClean="0">
                <a:solidFill>
                  <a:schemeClr val="tx1"/>
                </a:solidFill>
              </a:rPr>
              <a:t>Behavioral - </a:t>
            </a:r>
            <a:r>
              <a:rPr lang="en-US" sz="1800" dirty="0" smtClean="0">
                <a:solidFill>
                  <a:schemeClr val="tx1"/>
                </a:solidFill>
              </a:rPr>
              <a:t>Search activity, Ad activity, site interactions, inferred interests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for Ad Targeting</a:t>
            </a:r>
          </a:p>
        </p:txBody>
      </p:sp>
      <p:pic>
        <p:nvPicPr>
          <p:cNvPr id="117763" name="Picture 3" descr="C:\Documents and Settings\mbevans\Local Settings\Temporary Internet Files\Content.IE5\QHB0H0NU\MPj0402692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2019" y="411480"/>
            <a:ext cx="1927324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9002" y="863413"/>
            <a:ext cx="8086725" cy="46228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Hyper sensitive regulatory environment </a:t>
            </a:r>
            <a:r>
              <a:rPr lang="en-US" sz="2000" dirty="0" smtClean="0">
                <a:solidFill>
                  <a:schemeClr val="tx1"/>
                </a:solidFill>
              </a:rPr>
              <a:t>(EU and US)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Do Not Track List (US)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Do Not Track Browsers (EU)</a:t>
            </a:r>
          </a:p>
          <a:p>
            <a:pPr lvl="2">
              <a:buFont typeface="Wingdings" pitchFamily="2" charset="2"/>
              <a:buChar char="§"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Focus on Transparency and Control</a:t>
            </a:r>
          </a:p>
          <a:p>
            <a:pPr>
              <a:buFont typeface="Wingdings" pitchFamily="2" charset="2"/>
              <a:buChar char="§"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Industry self regulation</a:t>
            </a:r>
          </a:p>
          <a:p>
            <a:pPr lvl="2">
              <a:buNone/>
            </a:pPr>
            <a:r>
              <a:rPr lang="en-US" dirty="0" smtClean="0">
                <a:solidFill>
                  <a:schemeClr val="tx1"/>
                </a:solidFill>
              </a:rPr>
              <a:t>Yahoo! a clear leader 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Yahoo Advertising Interest Manager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err="1" smtClean="0">
                <a:solidFill>
                  <a:schemeClr val="tx1"/>
                </a:solidFill>
              </a:rPr>
              <a:t>AdChoices</a:t>
            </a:r>
            <a:r>
              <a:rPr lang="en-US" dirty="0" smtClean="0">
                <a:solidFill>
                  <a:schemeClr val="tx1"/>
                </a:solidFill>
              </a:rPr>
              <a:t> in US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IAB work in the UK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</a:t>
            </a:r>
            <a:endParaRPr lang="en-US" dirty="0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5096" y="4917601"/>
            <a:ext cx="4953530" cy="120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black box"/>
          <p:cNvSpPr>
            <a:spLocks noGrp="1" noChangeArrowheads="1"/>
          </p:cNvSpPr>
          <p:nvPr/>
        </p:nvSpPr>
        <p:spPr bwMode="auto">
          <a:xfrm>
            <a:off x="5183170" y="1903296"/>
            <a:ext cx="3541986" cy="2068259"/>
          </a:xfrm>
          <a:prstGeom prst="rect">
            <a:avLst/>
          </a:prstGeom>
          <a:solidFill>
            <a:srgbClr val="7B0099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182880" rIns="91440" bIns="182880" rtlCol="0" anchor="ctr">
            <a:spAutoFit/>
          </a:bodyPr>
          <a:lstStyle/>
          <a:p>
            <a:pPr marL="0" lvl="1" algn="ctr">
              <a:lnSpc>
                <a:spcPct val="80000"/>
              </a:lnSpc>
              <a:spcBef>
                <a:spcPts val="1200"/>
              </a:spcBef>
            </a:pPr>
            <a:r>
              <a:rPr lang="en-US" sz="2400" i="1" dirty="0" smtClean="0">
                <a:solidFill>
                  <a:prstClr val="white"/>
                </a:solidFill>
              </a:rPr>
              <a:t>Yahoo! Is the</a:t>
            </a:r>
            <a:r>
              <a:rPr lang="en-US" sz="3200" b="1" dirty="0" smtClean="0">
                <a:solidFill>
                  <a:srgbClr val="FFC000"/>
                </a:solidFill>
              </a:rPr>
              <a:t/>
            </a:r>
            <a:br>
              <a:rPr lang="en-US" sz="3200" b="1" dirty="0" smtClean="0">
                <a:solidFill>
                  <a:srgbClr val="FFC000"/>
                </a:solidFill>
              </a:rPr>
            </a:br>
            <a:r>
              <a:rPr lang="en-US" sz="6600" b="1" dirty="0" smtClean="0">
                <a:solidFill>
                  <a:srgbClr val="FFC000"/>
                </a:solidFill>
              </a:rPr>
              <a:t>#1</a:t>
            </a:r>
            <a:r>
              <a:rPr lang="en-US" sz="2800" i="1" dirty="0" smtClean="0">
                <a:solidFill>
                  <a:srgbClr val="FFC000"/>
                </a:solidFill>
              </a:rPr>
              <a:t/>
            </a:r>
            <a:br>
              <a:rPr lang="en-US" sz="2800" i="1" dirty="0" smtClean="0">
                <a:solidFill>
                  <a:srgbClr val="FFC000"/>
                </a:solidFill>
              </a:rPr>
            </a:br>
            <a:r>
              <a:rPr lang="en-US" sz="2400" i="1" dirty="0" smtClean="0">
                <a:solidFill>
                  <a:schemeClr val="bg1"/>
                </a:solidFill>
              </a:rPr>
              <a:t>most trusted technology brand in the world*</a:t>
            </a:r>
          </a:p>
        </p:txBody>
      </p:sp>
      <p:sp>
        <p:nvSpPr>
          <p:cNvPr id="7" name="source"/>
          <p:cNvSpPr/>
          <p:nvPr/>
        </p:nvSpPr>
        <p:spPr>
          <a:xfrm>
            <a:off x="1825752" y="6581482"/>
            <a:ext cx="2971800" cy="12926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050" dirty="0" smtClean="0"/>
              <a:t>Source: 2010 Edelman Trust Barometer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77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362200" y="3048000"/>
            <a:ext cx="4210050" cy="1935163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dirty="0"/>
              <a:t>Behavioral Targeting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67" name="Rectangle 7"/>
          <p:cNvSpPr>
            <a:spLocks noGrp="1" noChangeArrowheads="1"/>
          </p:cNvSpPr>
          <p:nvPr>
            <p:ph type="title"/>
          </p:nvPr>
        </p:nvSpPr>
        <p:spPr>
          <a:xfrm>
            <a:off x="227013" y="542925"/>
            <a:ext cx="8551227" cy="4572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Primary Online Display Targeting Methods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358" name="TextBox 1357"/>
          <p:cNvSpPr txBox="1"/>
          <p:nvPr/>
        </p:nvSpPr>
        <p:spPr>
          <a:xfrm>
            <a:off x="5486400" y="15367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Audience Targeting </a:t>
            </a:r>
            <a:endParaRPr lang="en-US" b="1" dirty="0">
              <a:latin typeface="+mn-lt"/>
            </a:endParaRPr>
          </a:p>
        </p:txBody>
      </p:sp>
      <p:sp>
        <p:nvSpPr>
          <p:cNvPr id="1359" name="TextBox 1358"/>
          <p:cNvSpPr txBox="1"/>
          <p:nvPr/>
        </p:nvSpPr>
        <p:spPr>
          <a:xfrm>
            <a:off x="685800" y="1498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Contextual Targeting</a:t>
            </a:r>
            <a:endParaRPr lang="en-US" b="1" dirty="0">
              <a:latin typeface="+mn-lt"/>
            </a:endParaRPr>
          </a:p>
        </p:txBody>
      </p:sp>
      <p:pic>
        <p:nvPicPr>
          <p:cNvPr id="2078491" name="Picture 48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070100"/>
            <a:ext cx="3724275" cy="2333625"/>
          </a:xfrm>
          <a:prstGeom prst="rect">
            <a:avLst/>
          </a:prstGeom>
          <a:noFill/>
          <a:ln w="9525">
            <a:solidFill>
              <a:srgbClr val="623C6C"/>
            </a:solidFill>
            <a:miter lim="800000"/>
            <a:headEnd/>
            <a:tailEnd/>
          </a:ln>
          <a:effectLst/>
        </p:spPr>
      </p:pic>
      <p:pic>
        <p:nvPicPr>
          <p:cNvPr id="2078493" name="Picture 4893" descr="C:\Documents and Settings\mbevans\Local Settings\Temporary Internet Files\Content.IE5\4RZNECHX\MPj0444163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993900"/>
            <a:ext cx="1647861" cy="2468880"/>
          </a:xfrm>
          <a:prstGeom prst="rect">
            <a:avLst/>
          </a:prstGeom>
          <a:noFill/>
        </p:spPr>
      </p:pic>
      <p:sp>
        <p:nvSpPr>
          <p:cNvPr id="1366" name="TextBox 1365"/>
          <p:cNvSpPr txBox="1"/>
          <p:nvPr/>
        </p:nvSpPr>
        <p:spPr>
          <a:xfrm>
            <a:off x="457200" y="51054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latin typeface="+mn-lt"/>
            </a:endParaRPr>
          </a:p>
          <a:p>
            <a:pPr algn="ctr"/>
            <a:r>
              <a:rPr lang="en-US" dirty="0" smtClean="0">
                <a:latin typeface="+mn-lt"/>
              </a:rPr>
              <a:t>Fundamental Shift - Advertisers are spending more and more on Audience Targeting as capabilities and data has improved</a:t>
            </a:r>
          </a:p>
        </p:txBody>
      </p:sp>
      <p:sp>
        <p:nvSpPr>
          <p:cNvPr id="1367" name="TextBox 1366"/>
          <p:cNvSpPr txBox="1"/>
          <p:nvPr/>
        </p:nvSpPr>
        <p:spPr>
          <a:xfrm>
            <a:off x="609600" y="4495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Brokerage ad in Finance</a:t>
            </a:r>
            <a:endParaRPr lang="en-US" dirty="0">
              <a:latin typeface="+mn-lt"/>
            </a:endParaRPr>
          </a:p>
        </p:txBody>
      </p:sp>
      <p:sp>
        <p:nvSpPr>
          <p:cNvPr id="1368" name="TextBox 1367"/>
          <p:cNvSpPr txBox="1"/>
          <p:nvPr/>
        </p:nvSpPr>
        <p:spPr>
          <a:xfrm>
            <a:off x="5486400" y="4495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Mums</a:t>
            </a:r>
            <a:endParaRPr lang="en-US" dirty="0">
              <a:latin typeface="+mn-lt"/>
            </a:endParaRPr>
          </a:p>
        </p:txBody>
      </p:sp>
      <p:sp>
        <p:nvSpPr>
          <p:cNvPr id="1369" name="Rectangle 1368"/>
          <p:cNvSpPr/>
          <p:nvPr/>
        </p:nvSpPr>
        <p:spPr>
          <a:xfrm>
            <a:off x="228600" y="1447800"/>
            <a:ext cx="4114800" cy="3733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0" name="Rectangle 1369"/>
          <p:cNvSpPr/>
          <p:nvPr/>
        </p:nvSpPr>
        <p:spPr>
          <a:xfrm>
            <a:off x="4800600" y="1447800"/>
            <a:ext cx="4114800" cy="3733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694432" y="6144768"/>
            <a:ext cx="5047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                             </a:t>
            </a:r>
            <a:r>
              <a:rPr lang="en-US" sz="2800" dirty="0" smtClean="0"/>
              <a:t>$$$$$</a:t>
            </a:r>
            <a:endParaRPr lang="en-US" sz="2800" dirty="0"/>
          </a:p>
        </p:txBody>
      </p:sp>
      <p:sp>
        <p:nvSpPr>
          <p:cNvPr id="14" name="Right Arrow 13"/>
          <p:cNvSpPr/>
          <p:nvPr/>
        </p:nvSpPr>
        <p:spPr>
          <a:xfrm>
            <a:off x="3230880" y="6278880"/>
            <a:ext cx="1463040" cy="304800"/>
          </a:xfrm>
          <a:prstGeom prst="right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Targeting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891920"/>
            <a:ext cx="7994650" cy="5966080"/>
          </a:xfrm>
          <a:solidFill>
            <a:schemeClr val="bg1"/>
          </a:solidFill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What is Behavioral Targeting? 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segmentation of users into targetable categories based on inferences derived from their online behavior about the types of products and services they are interested in. 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 smtClean="0"/>
              <a:t>Behavioral Targeting = Audience Targeting  </a:t>
            </a:r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Finding the right customer at the right time and serving them the right advertisement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Types of Behavioral Targeting: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Rule Based Segmentation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Predictive Modeling Segmentation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Custom Segmentation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Retargeting</a:t>
            </a:r>
          </a:p>
          <a:p>
            <a:pPr lvl="2"/>
            <a:r>
              <a:rPr lang="en-US" sz="1400" dirty="0" smtClean="0">
                <a:solidFill>
                  <a:schemeClr val="tx1"/>
                </a:solidFill>
              </a:rPr>
              <a:t>Creative</a:t>
            </a:r>
          </a:p>
          <a:p>
            <a:pPr lvl="2"/>
            <a:r>
              <a:rPr lang="en-US" sz="1400" dirty="0" smtClean="0">
                <a:solidFill>
                  <a:schemeClr val="tx1"/>
                </a:solidFill>
              </a:rPr>
              <a:t>Clicker</a:t>
            </a:r>
          </a:p>
          <a:p>
            <a:pPr lvl="2"/>
            <a:r>
              <a:rPr lang="en-US" sz="1400" dirty="0" smtClean="0">
                <a:solidFill>
                  <a:schemeClr val="tx1"/>
                </a:solidFill>
              </a:rPr>
              <a:t>Site</a:t>
            </a:r>
          </a:p>
          <a:p>
            <a:pPr lvl="2"/>
            <a:r>
              <a:rPr lang="en-US" sz="1400" dirty="0" smtClean="0">
                <a:solidFill>
                  <a:schemeClr val="tx1"/>
                </a:solidFill>
              </a:rPr>
              <a:t>Search </a:t>
            </a:r>
          </a:p>
        </p:txBody>
      </p:sp>
      <p:sp>
        <p:nvSpPr>
          <p:cNvPr id="4" name="black box"/>
          <p:cNvSpPr>
            <a:spLocks noGrp="1" noChangeArrowheads="1"/>
          </p:cNvSpPr>
          <p:nvPr/>
        </p:nvSpPr>
        <p:spPr bwMode="auto">
          <a:xfrm>
            <a:off x="4829602" y="4867623"/>
            <a:ext cx="3541986" cy="967637"/>
          </a:xfrm>
          <a:prstGeom prst="rect">
            <a:avLst/>
          </a:prstGeom>
          <a:solidFill>
            <a:srgbClr val="7B0099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182880" rIns="91440" bIns="182880" rtlCol="0" anchor="ctr">
            <a:spAutoFit/>
          </a:bodyPr>
          <a:lstStyle/>
          <a:p>
            <a:pPr marL="0" lvl="1" algn="ctr">
              <a:lnSpc>
                <a:spcPct val="80000"/>
              </a:lnSpc>
              <a:spcBef>
                <a:spcPts val="1200"/>
              </a:spcBef>
            </a:pPr>
            <a:r>
              <a:rPr lang="en-US" sz="2400" i="1" dirty="0" smtClean="0">
                <a:solidFill>
                  <a:prstClr val="white"/>
                </a:solidFill>
              </a:rPr>
              <a:t>Yahoo Does all of these types of BT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477838" y="6356350"/>
            <a:ext cx="291623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200" dirty="0" smtClean="0"/>
              <a:t>Yahoo! management, Confidential</a:t>
            </a:r>
            <a:endParaRPr lang="en-US" sz="12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5387975" y="6356350"/>
            <a:ext cx="212725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5B0CE76-8945-478C-BD7A-12903E650BB3}" type="datetime1">
              <a:rPr lang="en-US" sz="1100" smtClean="0"/>
              <a:pPr>
                <a:defRPr/>
              </a:pPr>
              <a:t>1/30/2011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572000" y="6356350"/>
            <a:ext cx="4953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7AA36DD-02C7-4415-9D68-E0479E0F022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Behavioral Targeting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294967295"/>
          </p:nvPr>
        </p:nvGraphicFramePr>
        <p:xfrm>
          <a:off x="121921" y="987552"/>
          <a:ext cx="8875775" cy="5644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932"/>
                <a:gridCol w="3611331"/>
                <a:gridCol w="3714512"/>
              </a:tblGrid>
              <a:tr h="689232">
                <a:tc>
                  <a:txBody>
                    <a:bodyPr/>
                    <a:lstStyle/>
                    <a:p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>
                    <a:solidFill>
                      <a:srgbClr val="7B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Focus</a:t>
                      </a:r>
                      <a:endParaRPr lang="en-US" dirty="0"/>
                    </a:p>
                  </a:txBody>
                  <a:tcPr>
                    <a:solidFill>
                      <a:srgbClr val="7B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Modeling</a:t>
                      </a:r>
                      <a:endParaRPr lang="en-US" dirty="0"/>
                    </a:p>
                  </a:txBody>
                  <a:tcPr>
                    <a:solidFill>
                      <a:srgbClr val="7B0099"/>
                    </a:solidFill>
                  </a:tcPr>
                </a:tc>
              </a:tr>
              <a:tr h="4266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Interest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Captures</a:t>
                      </a:r>
                      <a:r>
                        <a:rPr lang="en-US" sz="1600" baseline="0" dirty="0" smtClean="0"/>
                        <a:t> Interests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Rule Based Segmentation</a:t>
                      </a:r>
                      <a:endParaRPr lang="en-US" sz="1600" dirty="0"/>
                    </a:p>
                  </a:txBody>
                  <a:tcPr/>
                </a:tc>
              </a:tr>
              <a:tr h="37442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Inferred</a:t>
                      </a:r>
                      <a:r>
                        <a:rPr lang="en-US" sz="1600" baseline="0" dirty="0" smtClean="0"/>
                        <a:t> Purchase Intent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Predictive</a:t>
                      </a:r>
                      <a:r>
                        <a:rPr lang="en-US" sz="1600" baseline="0" dirty="0" smtClean="0"/>
                        <a:t> Modeling</a:t>
                      </a:r>
                      <a:endParaRPr lang="en-US" sz="1600" dirty="0"/>
                    </a:p>
                  </a:txBody>
                  <a:tcPr/>
                </a:tc>
              </a:tr>
              <a:tr h="6462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Custom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Combination</a:t>
                      </a:r>
                      <a:r>
                        <a:rPr lang="en-US" sz="1600" baseline="0" dirty="0" smtClean="0"/>
                        <a:t> of Interests and other targeting attributes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Rule Based Segmentation/Predictive</a:t>
                      </a:r>
                      <a:r>
                        <a:rPr lang="en-US" sz="1600" baseline="0" dirty="0" smtClean="0"/>
                        <a:t> Modeling</a:t>
                      </a:r>
                      <a:endParaRPr lang="en-US" sz="1600" dirty="0"/>
                    </a:p>
                  </a:txBody>
                  <a:tcPr/>
                </a:tc>
              </a:tr>
              <a:tr h="6462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Audience</a:t>
                      </a:r>
                      <a:r>
                        <a:rPr lang="en-US" sz="1600" baseline="0" dirty="0" smtClean="0"/>
                        <a:t> Extension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Captures</a:t>
                      </a:r>
                      <a:r>
                        <a:rPr lang="en-US" sz="1600" baseline="0" dirty="0" smtClean="0"/>
                        <a:t> activity on specific sections of Yahoo!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Rule Based Segmentation</a:t>
                      </a:r>
                      <a:endParaRPr lang="en-US" sz="1600" dirty="0"/>
                    </a:p>
                  </a:txBody>
                  <a:tcPr/>
                </a:tc>
              </a:tr>
              <a:tr h="6462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 </a:t>
                      </a:r>
                      <a:r>
                        <a:rPr lang="en-US" sz="1600" baseline="0" dirty="0" smtClean="0"/>
                        <a:t> Retargeting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Captures users that interact with one or more</a:t>
                      </a:r>
                      <a:r>
                        <a:rPr lang="en-US" sz="1600" baseline="0" dirty="0" smtClean="0"/>
                        <a:t> pages on a website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Simple</a:t>
                      </a:r>
                      <a:r>
                        <a:rPr lang="en-US" sz="1600" baseline="0" dirty="0" smtClean="0"/>
                        <a:t> segmentation based on visiting one or more pages</a:t>
                      </a:r>
                      <a:endParaRPr lang="en-US" sz="1600" dirty="0"/>
                    </a:p>
                  </a:txBody>
                  <a:tcPr/>
                </a:tc>
              </a:tr>
              <a:tr h="92323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Search Retargeting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Captures</a:t>
                      </a:r>
                      <a:r>
                        <a:rPr lang="en-US" sz="1600" baseline="0" dirty="0" smtClean="0"/>
                        <a:t> users that search on specific Search terms and then can be targeted with display ads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Segments users based on</a:t>
                      </a:r>
                      <a:r>
                        <a:rPr lang="en-US" sz="1600" baseline="0" dirty="0" smtClean="0"/>
                        <a:t> their search activity </a:t>
                      </a:r>
                      <a:endParaRPr lang="en-US" sz="1600" dirty="0"/>
                    </a:p>
                  </a:txBody>
                  <a:tcPr/>
                </a:tc>
              </a:tr>
              <a:tr h="6462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Clicker Retargeting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Capture users that click on one</a:t>
                      </a:r>
                      <a:r>
                        <a:rPr lang="en-US" sz="1600" baseline="0" dirty="0" smtClean="0"/>
                        <a:t> or more ads as part of a campaign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Segments</a:t>
                      </a:r>
                      <a:r>
                        <a:rPr lang="en-US" sz="1600" baseline="0" dirty="0" smtClean="0"/>
                        <a:t> users that click on specific ads</a:t>
                      </a:r>
                      <a:endParaRPr lang="en-US" sz="1600" dirty="0"/>
                    </a:p>
                  </a:txBody>
                  <a:tcPr/>
                </a:tc>
              </a:tr>
              <a:tr h="6462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Creative</a:t>
                      </a:r>
                      <a:r>
                        <a:rPr lang="en-US" sz="1600" baseline="0" dirty="0" smtClean="0"/>
                        <a:t> Retargeting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Capture</a:t>
                      </a:r>
                      <a:r>
                        <a:rPr lang="en-US" sz="1600" baseline="0" dirty="0" smtClean="0"/>
                        <a:t> users that have been shown specific ads as part of a campaign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Segments users based</a:t>
                      </a:r>
                      <a:r>
                        <a:rPr lang="en-US" sz="1600" baseline="0" dirty="0" smtClean="0"/>
                        <a:t> on ads they’ve been served 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7838" y="1123950"/>
            <a:ext cx="8208962" cy="17145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rmAutofit/>
          </a:bodyPr>
          <a:lstStyle/>
          <a:p>
            <a:endParaRPr lang="en-US" sz="12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[Yahoo! 1] Template">
  <a:themeElements>
    <a:clrScheme name="1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[Yahoo! 1] Template">
  <a:themeElements>
    <a:clrScheme name="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[Yahoo! 1] Template">
  <a:themeElements>
    <a:clrScheme name="1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[Yahoo! 1] Template">
  <a:themeElements>
    <a:clrScheme name="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[Yahoo! 1] Template">
  <a:themeElements>
    <a:clrScheme name="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A38FC5"/>
        </a:solidFill>
        <a:ln>
          <a:solidFill>
            <a:schemeClr val="bg1"/>
          </a:solidFill>
        </a:ln>
      </a:spPr>
      <a:bodyPr rtlCol="0" anchor="ctr"/>
      <a:lstStyle>
        <a:defPPr algn="ctr">
          <a:defRPr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Yahoo! 1">
  <a:themeElements>
    <a:clrScheme name="Yahoo!">
      <a:dk1>
        <a:sysClr val="windowText" lastClr="000000"/>
      </a:dk1>
      <a:lt1>
        <a:sysClr val="window" lastClr="FFFFFF"/>
      </a:lt1>
      <a:dk2>
        <a:srgbClr val="7F7F7F"/>
      </a:dk2>
      <a:lt2>
        <a:srgbClr val="EEECE1"/>
      </a:lt2>
      <a:accent1>
        <a:srgbClr val="7B0099"/>
      </a:accent1>
      <a:accent2>
        <a:srgbClr val="EC53A0"/>
      </a:accent2>
      <a:accent3>
        <a:srgbClr val="F19824"/>
      </a:accent3>
      <a:accent4>
        <a:srgbClr val="A7CC25"/>
      </a:accent4>
      <a:accent5>
        <a:srgbClr val="32A7A1"/>
      </a:accent5>
      <a:accent6>
        <a:srgbClr val="2D9EC0"/>
      </a:accent6>
      <a:hlink>
        <a:srgbClr val="456FAC"/>
      </a:hlink>
      <a:folHlink>
        <a:srgbClr val="BC3A9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rgbClr val="000000"/>
          </a:solidFill>
        </a:ln>
      </a:spPr>
      <a:bodyPr rtlCol="0" anchor="t">
        <a:normAutofit/>
      </a:bodyPr>
      <a:lstStyle>
        <a:defPPr>
          <a:defRPr sz="1600" dirty="0" err="1" smtClean="0">
            <a:solidFill>
              <a:schemeClr val="tx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rgbClr val="0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>
        <a:normAutofit/>
      </a:bodyPr>
      <a:lstStyle>
        <a:defPPr>
          <a:defRPr sz="1600" dirty="0" err="1" smtClean="0"/>
        </a:defPPr>
      </a:lstStyle>
    </a:tx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[Yahoo! 1] Template">
  <a:themeElements>
    <a:clrScheme name="2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[Yahoo! 1] Templat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[Yahoo! 1] Template">
  <a:themeElements>
    <a:clrScheme name="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[Yahoo! 1] Template">
  <a:themeElements>
    <a:clrScheme name="3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4_[Yahoo! 1] Template">
  <a:themeElements>
    <a:clrScheme name="1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[Yahoo! 1] Template">
  <a:themeElements>
    <a:clrScheme name="1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[Yahoo! 1] Template">
  <a:themeElements>
    <a:clrScheme name="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[Yahoo! 1] Template">
  <a:themeElements>
    <a:clrScheme name="1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[Yahoo! 1] Template">
  <a:themeElements>
    <a:clrScheme name="4_[Yahoo! 1] 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[Yahoo! 1] Templat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[Yahoo! 1] 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9634</TotalTime>
  <Words>1454</Words>
  <Application>Microsoft Office PowerPoint</Application>
  <PresentationFormat>On-screen Show (4:3)</PresentationFormat>
  <Paragraphs>249</Paragraphs>
  <Slides>24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14</vt:i4>
      </vt:variant>
      <vt:variant>
        <vt:lpstr>Slide Titles</vt:lpstr>
      </vt:variant>
      <vt:variant>
        <vt:i4>24</vt:i4>
      </vt:variant>
    </vt:vector>
  </HeadingPairs>
  <TitlesOfParts>
    <vt:vector size="38" baseType="lpstr">
      <vt:lpstr>1_[Yahoo! 1] Template</vt:lpstr>
      <vt:lpstr>2_[Yahoo! 1] Template</vt:lpstr>
      <vt:lpstr>4_[Yahoo! 1] Template</vt:lpstr>
      <vt:lpstr>3_[Yahoo! 1] Template</vt:lpstr>
      <vt:lpstr>14_[Yahoo! 1] Template</vt:lpstr>
      <vt:lpstr>5_[Yahoo! 1] Template</vt:lpstr>
      <vt:lpstr>6_[Yahoo! 1] Template</vt:lpstr>
      <vt:lpstr>7_[Yahoo! 1] Template</vt:lpstr>
      <vt:lpstr>8_[Yahoo! 1] Template</vt:lpstr>
      <vt:lpstr>9_[Yahoo! 1] Template</vt:lpstr>
      <vt:lpstr>10_[Yahoo! 1] Template</vt:lpstr>
      <vt:lpstr>11_[Yahoo! 1] Template</vt:lpstr>
      <vt:lpstr>12_[Yahoo! 1] Template</vt:lpstr>
      <vt:lpstr>Yahoo! 1</vt:lpstr>
      <vt:lpstr>Slide 1</vt:lpstr>
      <vt:lpstr>Evolution of Targeting on the Internet</vt:lpstr>
      <vt:lpstr>Targeting and Data</vt:lpstr>
      <vt:lpstr>Data for Ad Targeting</vt:lpstr>
      <vt:lpstr>Privacy</vt:lpstr>
      <vt:lpstr>Slide 6</vt:lpstr>
      <vt:lpstr>Primary Online Display Targeting Methods</vt:lpstr>
      <vt:lpstr>Behavioral Targeting Overview</vt:lpstr>
      <vt:lpstr>Types of Behavioral Targeting</vt:lpstr>
      <vt:lpstr>How does it work?</vt:lpstr>
      <vt:lpstr>Behavioral Targeting</vt:lpstr>
      <vt:lpstr>Behavioral Targeting</vt:lpstr>
      <vt:lpstr>Site Retargeting Targeting prospects who visited an advertiser’s site</vt:lpstr>
      <vt:lpstr>Benefits to Advertisers</vt:lpstr>
      <vt:lpstr>Smart Ads </vt:lpstr>
      <vt:lpstr>Yahoo! Smart Ads</vt:lpstr>
      <vt:lpstr>Smart Ads Technology</vt:lpstr>
      <vt:lpstr>Slide 18</vt:lpstr>
      <vt:lpstr>Advertiser Features &amp; Benefits</vt:lpstr>
      <vt:lpstr>Smart Ads Product Solutions - Concept</vt:lpstr>
      <vt:lpstr>Case Study - Mont-Tremblant (Smart Ads)</vt:lpstr>
      <vt:lpstr>Case Study: Travelocity (Enhanced Retargeting)</vt:lpstr>
      <vt:lpstr>Slide 23</vt:lpstr>
      <vt:lpstr>Slide 24</vt:lpstr>
    </vt:vector>
  </TitlesOfParts>
  <Company>Yahoo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Yahoo</dc:creator>
  <cp:lastModifiedBy>Yahoo</cp:lastModifiedBy>
  <cp:revision>455</cp:revision>
  <dcterms:created xsi:type="dcterms:W3CDTF">2010-02-15T11:18:24Z</dcterms:created>
  <dcterms:modified xsi:type="dcterms:W3CDTF">2011-01-30T21:58:33Z</dcterms:modified>
</cp:coreProperties>
</file>