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2" r:id="rId2"/>
    <p:sldMasterId id="2147483734" r:id="rId3"/>
  </p:sldMasterIdLst>
  <p:notesMasterIdLst>
    <p:notesMasterId r:id="rId28"/>
  </p:notesMasterIdLst>
  <p:handoutMasterIdLst>
    <p:handoutMasterId r:id="rId29"/>
  </p:handoutMasterIdLst>
  <p:sldIdLst>
    <p:sldId id="318" r:id="rId4"/>
    <p:sldId id="360" r:id="rId5"/>
    <p:sldId id="332" r:id="rId6"/>
    <p:sldId id="323" r:id="rId7"/>
    <p:sldId id="371" r:id="rId8"/>
    <p:sldId id="346" r:id="rId9"/>
    <p:sldId id="385" r:id="rId10"/>
    <p:sldId id="384" r:id="rId11"/>
    <p:sldId id="395" r:id="rId12"/>
    <p:sldId id="388" r:id="rId13"/>
    <p:sldId id="389" r:id="rId14"/>
    <p:sldId id="391" r:id="rId15"/>
    <p:sldId id="392" r:id="rId16"/>
    <p:sldId id="393" r:id="rId17"/>
    <p:sldId id="394" r:id="rId18"/>
    <p:sldId id="396" r:id="rId19"/>
    <p:sldId id="404" r:id="rId20"/>
    <p:sldId id="405" r:id="rId21"/>
    <p:sldId id="398" r:id="rId22"/>
    <p:sldId id="399" r:id="rId23"/>
    <p:sldId id="401" r:id="rId24"/>
    <p:sldId id="400" r:id="rId25"/>
    <p:sldId id="402" r:id="rId26"/>
    <p:sldId id="403" r:id="rId2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E53"/>
    <a:srgbClr val="80DE4A"/>
    <a:srgbClr val="5FC3C3"/>
    <a:srgbClr val="6600CC"/>
    <a:srgbClr val="9966FF"/>
    <a:srgbClr val="9933FF"/>
    <a:srgbClr val="9900FF"/>
    <a:srgbClr val="99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92" autoAdjust="0"/>
    <p:restoredTop sz="93829" autoAdjust="0"/>
  </p:normalViewPr>
  <p:slideViewPr>
    <p:cSldViewPr snapToGrid="0" snapToObjects="1">
      <p:cViewPr>
        <p:scale>
          <a:sx n="100" d="100"/>
          <a:sy n="100" d="100"/>
        </p:scale>
        <p:origin x="-600" y="792"/>
      </p:cViewPr>
      <p:guideLst>
        <p:guide orient="horz" pos="581"/>
        <p:guide orient="horz" pos="334"/>
        <p:guide orient="horz" pos="2354"/>
        <p:guide orient="horz" pos="4008"/>
        <p:guide orient="horz" pos="4239"/>
        <p:guide orient="horz" pos="1072"/>
        <p:guide orient="horz" pos="4164"/>
        <p:guide orient="horz" pos="3900"/>
        <p:guide pos="2880"/>
        <p:guide pos="5477"/>
        <p:guide pos="295"/>
        <p:guide pos="67"/>
        <p:guide pos="674"/>
        <p:guide pos="17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-2784" y="-114"/>
      </p:cViewPr>
      <p:guideLst>
        <p:guide orient="horz" pos="2928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2"/>
  <c:chart>
    <c:title>
      <c:tx>
        <c:rich>
          <a:bodyPr/>
          <a:lstStyle/>
          <a:p>
            <a:pPr>
              <a:defRPr/>
            </a:pPr>
            <a:r>
              <a:rPr lang="en-US"/>
              <a:t>World Internet Penetration Rates</a:t>
            </a:r>
          </a:p>
        </c:rich>
      </c:tx>
    </c:title>
    <c:plotArea>
      <c:layout/>
      <c:barChart>
        <c:barDir val="bar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Sheet9!$F$47:$F$53</c:f>
              <c:strCache>
                <c:ptCount val="7"/>
                <c:pt idx="0">
                  <c:v>World, Avg.</c:v>
                </c:pt>
                <c:pt idx="1">
                  <c:v>Africa</c:v>
                </c:pt>
                <c:pt idx="2">
                  <c:v>Asia</c:v>
                </c:pt>
                <c:pt idx="3">
                  <c:v>Middle East</c:v>
                </c:pt>
                <c:pt idx="4">
                  <c:v>Latin America</c:v>
                </c:pt>
                <c:pt idx="5">
                  <c:v>Europe</c:v>
                </c:pt>
                <c:pt idx="6">
                  <c:v>North America</c:v>
                </c:pt>
              </c:strCache>
            </c:strRef>
          </c:cat>
          <c:val>
            <c:numRef>
              <c:f>Sheet9!$G$47:$G$53</c:f>
              <c:numCache>
                <c:formatCode>0.0%</c:formatCode>
                <c:ptCount val="7"/>
                <c:pt idx="0">
                  <c:v>0.24700000000000041</c:v>
                </c:pt>
                <c:pt idx="1">
                  <c:v>6.700000000000024E-2</c:v>
                </c:pt>
                <c:pt idx="2">
                  <c:v>0.18500000000000041</c:v>
                </c:pt>
                <c:pt idx="3">
                  <c:v>0.23700000000000004</c:v>
                </c:pt>
                <c:pt idx="4">
                  <c:v>0.30000000000000032</c:v>
                </c:pt>
                <c:pt idx="5">
                  <c:v>0.501</c:v>
                </c:pt>
                <c:pt idx="6">
                  <c:v>0.73900000000000265</c:v>
                </c:pt>
              </c:numCache>
            </c:numRef>
          </c:val>
        </c:ser>
        <c:axId val="47564288"/>
        <c:axId val="47565824"/>
      </c:barChart>
      <c:catAx>
        <c:axId val="47564288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47565824"/>
        <c:crosses val="autoZero"/>
        <c:auto val="1"/>
        <c:lblAlgn val="ctr"/>
        <c:lblOffset val="100"/>
      </c:catAx>
      <c:valAx>
        <c:axId val="47565824"/>
        <c:scaling>
          <c:orientation val="minMax"/>
        </c:scaling>
        <c:delete val="1"/>
        <c:axPos val="b"/>
        <c:numFmt formatCode="0.0%" sourceLinked="1"/>
        <c:tickLblPos val="none"/>
        <c:crossAx val="47564288"/>
        <c:crosses val="autoZero"/>
        <c:crossBetween val="between"/>
      </c:valAx>
    </c:plotArea>
    <c:plotVisOnly val="1"/>
  </c:chart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plotArea>
      <c:layout/>
      <c:barChart>
        <c:barDir val="col"/>
        <c:grouping val="clustered"/>
        <c:ser>
          <c:idx val="0"/>
          <c:order val="0"/>
          <c:tx>
            <c:strRef>
              <c:f>Sheet7!$B$1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7030A0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Val val="1"/>
          </c:dLbls>
          <c:cat>
            <c:strRef>
              <c:f>Sheet7!$A$2:$A$6</c:f>
              <c:strCache>
                <c:ptCount val="5"/>
                <c:pt idx="0">
                  <c:v>Middle East/ Africa</c:v>
                </c:pt>
                <c:pt idx="1">
                  <c:v>Latin America</c:v>
                </c:pt>
                <c:pt idx="2">
                  <c:v>North America</c:v>
                </c:pt>
                <c:pt idx="3">
                  <c:v>Europe</c:v>
                </c:pt>
                <c:pt idx="4">
                  <c:v>Asia</c:v>
                </c:pt>
              </c:strCache>
            </c:strRef>
          </c:cat>
          <c:val>
            <c:numRef>
              <c:f>Sheet7!$B$2:$B$6</c:f>
              <c:numCache>
                <c:formatCode>General</c:formatCode>
                <c:ptCount val="5"/>
                <c:pt idx="0">
                  <c:v>224.6</c:v>
                </c:pt>
                <c:pt idx="1">
                  <c:v>238.8</c:v>
                </c:pt>
                <c:pt idx="2">
                  <c:v>287.3</c:v>
                </c:pt>
                <c:pt idx="3">
                  <c:v>482.1</c:v>
                </c:pt>
                <c:pt idx="4">
                  <c:v>937.7</c:v>
                </c:pt>
              </c:numCache>
            </c:numRef>
          </c:val>
        </c:ser>
        <c:ser>
          <c:idx val="1"/>
          <c:order val="1"/>
          <c:tx>
            <c:strRef>
              <c:f>Sheet7!$C$1</c:f>
              <c:strCache>
                <c:ptCount val="1"/>
                <c:pt idx="0">
                  <c:v>2008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Base"/>
            <c:showVal val="1"/>
          </c:dLbls>
          <c:cat>
            <c:strRef>
              <c:f>Sheet7!$A$2:$A$6</c:f>
              <c:strCache>
                <c:ptCount val="5"/>
                <c:pt idx="0">
                  <c:v>Middle East/ Africa</c:v>
                </c:pt>
                <c:pt idx="1">
                  <c:v>Latin America</c:v>
                </c:pt>
                <c:pt idx="2">
                  <c:v>North America</c:v>
                </c:pt>
                <c:pt idx="3">
                  <c:v>Europe</c:v>
                </c:pt>
                <c:pt idx="4">
                  <c:v>Asia</c:v>
                </c:pt>
              </c:strCache>
            </c:strRef>
          </c:cat>
          <c:val>
            <c:numRef>
              <c:f>Sheet7!$C$2:$C$6</c:f>
              <c:numCache>
                <c:formatCode>General</c:formatCode>
                <c:ptCount val="5"/>
                <c:pt idx="0">
                  <c:v>111.1</c:v>
                </c:pt>
                <c:pt idx="1">
                  <c:v>157.1</c:v>
                </c:pt>
                <c:pt idx="2">
                  <c:v>246.1</c:v>
                </c:pt>
                <c:pt idx="3">
                  <c:v>380.7</c:v>
                </c:pt>
                <c:pt idx="4">
                  <c:v>560.20000000000005</c:v>
                </c:pt>
              </c:numCache>
            </c:numRef>
          </c:val>
        </c:ser>
        <c:gapWidth val="83"/>
        <c:overlap val="70"/>
        <c:axId val="47620096"/>
        <c:axId val="47621632"/>
      </c:barChart>
      <c:lineChart>
        <c:grouping val="standard"/>
        <c:ser>
          <c:idx val="2"/>
          <c:order val="2"/>
          <c:tx>
            <c:strRef>
              <c:f>Sheet7!$D$1</c:f>
              <c:strCache>
                <c:ptCount val="1"/>
                <c:pt idx="0">
                  <c:v>% Growth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7.4632790789996822E-2"/>
                  <c:y val="0.45816186556927663"/>
                </c:manualLayout>
              </c:layout>
              <c:showVal val="1"/>
            </c:dLbl>
            <c:dLbl>
              <c:idx val="1"/>
              <c:layout>
                <c:manualLayout>
                  <c:x val="-7.6220722508932082E-2"/>
                  <c:y val="0.10973936899862825"/>
                </c:manualLayout>
              </c:layout>
              <c:showVal val="1"/>
            </c:dLbl>
            <c:dLbl>
              <c:idx val="2"/>
              <c:layout>
                <c:manualLayout>
                  <c:x val="-6.1929337038507414E-2"/>
                  <c:y val="-0.17283950617283941"/>
                </c:manualLayout>
              </c:layout>
              <c:showVal val="1"/>
            </c:dLbl>
            <c:dLbl>
              <c:idx val="3"/>
              <c:layout>
                <c:manualLayout>
                  <c:x val="-6.1929337038507414E-2"/>
                  <c:y val="-0.26063100137174211"/>
                </c:manualLayout>
              </c:layout>
              <c:showVal val="1"/>
            </c:dLbl>
            <c:dLbl>
              <c:idx val="4"/>
              <c:layout>
                <c:manualLayout>
                  <c:x val="-6.9868995633187922E-2"/>
                  <c:y val="-0.35390946502057991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Val val="1"/>
          </c:dLbls>
          <c:cat>
            <c:strRef>
              <c:f>Sheet7!$A$2:$A$6</c:f>
              <c:strCache>
                <c:ptCount val="5"/>
                <c:pt idx="0">
                  <c:v>Middle East/ Africa</c:v>
                </c:pt>
                <c:pt idx="1">
                  <c:v>Latin America</c:v>
                </c:pt>
                <c:pt idx="2">
                  <c:v>North America</c:v>
                </c:pt>
                <c:pt idx="3">
                  <c:v>Europe</c:v>
                </c:pt>
                <c:pt idx="4">
                  <c:v>Asia</c:v>
                </c:pt>
              </c:strCache>
            </c:strRef>
          </c:cat>
          <c:val>
            <c:numRef>
              <c:f>Sheet7!$D$2:$D$6</c:f>
              <c:numCache>
                <c:formatCode>0%</c:formatCode>
                <c:ptCount val="5"/>
                <c:pt idx="0">
                  <c:v>1.0216021602160221</c:v>
                </c:pt>
                <c:pt idx="1">
                  <c:v>0.52005092297899469</c:v>
                </c:pt>
                <c:pt idx="2">
                  <c:v>0.16741162129215786</c:v>
                </c:pt>
                <c:pt idx="3">
                  <c:v>0.26635145784081982</c:v>
                </c:pt>
                <c:pt idx="4">
                  <c:v>0.67386647625849361</c:v>
                </c:pt>
              </c:numCache>
            </c:numRef>
          </c:val>
        </c:ser>
        <c:marker val="1"/>
        <c:axId val="47641344"/>
        <c:axId val="47623168"/>
      </c:lineChart>
      <c:catAx>
        <c:axId val="47620096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47621632"/>
        <c:crosses val="autoZero"/>
        <c:auto val="1"/>
        <c:lblAlgn val="ctr"/>
        <c:lblOffset val="100"/>
      </c:catAx>
      <c:valAx>
        <c:axId val="47621632"/>
        <c:scaling>
          <c:orientation val="minMax"/>
        </c:scaling>
        <c:axPos val="l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>
                <a:noFill/>
              </a:defRPr>
            </a:pPr>
            <a:endParaRPr lang="en-US"/>
          </a:p>
        </c:txPr>
        <c:crossAx val="47620096"/>
        <c:crosses val="autoZero"/>
        <c:crossBetween val="between"/>
      </c:valAx>
      <c:valAx>
        <c:axId val="47623168"/>
        <c:scaling>
          <c:orientation val="minMax"/>
        </c:scaling>
        <c:axPos val="r"/>
        <c:numFmt formatCode="0%" sourceLinked="1"/>
        <c:tickLblPos val="nextTo"/>
        <c:spPr>
          <a:ln>
            <a:noFill/>
          </a:ln>
        </c:spPr>
        <c:txPr>
          <a:bodyPr/>
          <a:lstStyle/>
          <a:p>
            <a:pPr>
              <a:defRPr>
                <a:noFill/>
              </a:defRPr>
            </a:pPr>
            <a:endParaRPr lang="en-US"/>
          </a:p>
        </c:txPr>
        <c:crossAx val="47641344"/>
        <c:crosses val="max"/>
        <c:crossBetween val="between"/>
      </c:valAx>
      <c:catAx>
        <c:axId val="47641344"/>
        <c:scaling>
          <c:orientation val="minMax"/>
        </c:scaling>
        <c:delete val="1"/>
        <c:axPos val="b"/>
        <c:tickLblPos val="none"/>
        <c:crossAx val="47623168"/>
        <c:crosses val="autoZero"/>
        <c:auto val="1"/>
        <c:lblAlgn val="ctr"/>
        <c:lblOffset val="100"/>
      </c:catAx>
      <c:spPr>
        <a:noFill/>
        <a:ln w="25400">
          <a:noFill/>
        </a:ln>
      </c:spPr>
    </c:plotArea>
    <c:legend>
      <c:legendPos val="b"/>
    </c:legend>
    <c:plotVisOnly val="1"/>
    <c:dispBlanksAs val="gap"/>
  </c:chart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7B0CC9D-9276-4C47-ADC5-89BA882B6E8D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C566A69-94A2-4DEA-938E-4FA9634A17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88B5407-24BB-43C3-B8BE-BA70F2F779FA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7B34A0E-D388-431A-9B4F-79AE16DD2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0719C-2A20-4524-93F4-8E60C913523D}" type="slidenum">
              <a:rPr lang="en-US" smtClean="0">
                <a:latin typeface="Arial" charset="0"/>
                <a:cs typeface="Arial" charset="0"/>
              </a:rPr>
              <a:pPr/>
              <a:t>1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81100" y="698500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877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3167" tIns="46583" rIns="93167" bIns="46583"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charset="0"/>
            </a:endParaRPr>
          </a:p>
          <a:p>
            <a:endParaRPr lang="en-US" smtClean="0">
              <a:latin typeface="Arial" charset="0"/>
            </a:endParaRPr>
          </a:p>
        </p:txBody>
      </p:sp>
      <p:sp>
        <p:nvSpPr>
          <p:cNvPr id="24579" name="Slide Number Placeholder 3"/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167" tIns="46583" rIns="93167" bIns="46583" anchor="b"/>
          <a:lstStyle/>
          <a:p>
            <a:pPr algn="r">
              <a:defRPr/>
            </a:pPr>
            <a:fld id="{EBC69AFD-0780-4445-8A8E-C5FA7F93BC36}" type="slidenum">
              <a:rPr lang="en-US" sz="1300">
                <a:ea typeface="MS PGothic" pitchFamily="34" charset="-128"/>
                <a:cs typeface="+mn-cs"/>
              </a:rPr>
              <a:pPr algn="r">
                <a:defRPr/>
              </a:pPr>
              <a:t>17</a:t>
            </a:fld>
            <a:endParaRPr lang="en-US" sz="1300">
              <a:ea typeface="MS PGothic" pitchFamily="34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1" name="Rectangle 7"/>
          <p:cNvSpPr txBox="1">
            <a:spLocks noGrp="1" noChangeArrowheads="1"/>
          </p:cNvSpPr>
          <p:nvPr/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40" tIns="44070" rIns="88140" bIns="44070" anchor="b"/>
          <a:lstStyle/>
          <a:p>
            <a:pPr algn="r" defTabSz="881063"/>
            <a:fld id="{6952CF75-551F-4599-9E97-49DC2B023C53}" type="slidenum">
              <a:rPr lang="en-US" sz="1100"/>
              <a:pPr algn="r" defTabSz="881063"/>
              <a:t>19</a:t>
            </a:fld>
            <a:endParaRPr lang="en-US" sz="1100"/>
          </a:p>
        </p:txBody>
      </p:sp>
      <p:sp>
        <p:nvSpPr>
          <p:cNvPr id="291842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6612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1475"/>
          </a:xfrm>
          <a:noFill/>
          <a:ln/>
        </p:spPr>
        <p:txBody>
          <a:bodyPr lIns="88140" tIns="44070" rIns="88140" bIns="44070"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Rectangle 7"/>
          <p:cNvSpPr txBox="1">
            <a:spLocks noGrp="1" noChangeArrowheads="1"/>
          </p:cNvSpPr>
          <p:nvPr/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40" tIns="44070" rIns="88140" bIns="44070" anchor="b"/>
          <a:lstStyle/>
          <a:p>
            <a:pPr algn="r" defTabSz="881063"/>
            <a:fld id="{6F99242D-2956-486B-825D-B39BA2AB493D}" type="slidenum">
              <a:rPr lang="en-US" sz="1100"/>
              <a:pPr algn="r" defTabSz="881063"/>
              <a:t>20</a:t>
            </a:fld>
            <a:endParaRPr lang="en-US" sz="1100"/>
          </a:p>
        </p:txBody>
      </p:sp>
      <p:sp>
        <p:nvSpPr>
          <p:cNvPr id="293890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6612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1475"/>
          </a:xfrm>
          <a:noFill/>
          <a:ln/>
        </p:spPr>
        <p:txBody>
          <a:bodyPr lIns="88140" tIns="44070" rIns="88140" bIns="44070"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7" name="Rectangle 7"/>
          <p:cNvSpPr txBox="1">
            <a:spLocks noGrp="1" noChangeArrowheads="1"/>
          </p:cNvSpPr>
          <p:nvPr/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40" tIns="44070" rIns="88140" bIns="44070" anchor="b"/>
          <a:lstStyle/>
          <a:p>
            <a:pPr algn="r" defTabSz="881063"/>
            <a:fld id="{2A08E5EB-243B-4139-85F1-E9C3B8344751}" type="slidenum">
              <a:rPr lang="en-US" sz="1100"/>
              <a:pPr algn="r" defTabSz="881063"/>
              <a:t>21</a:t>
            </a:fld>
            <a:endParaRPr lang="en-US" sz="1100"/>
          </a:p>
        </p:txBody>
      </p:sp>
      <p:sp>
        <p:nvSpPr>
          <p:cNvPr id="295938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6612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1475"/>
          </a:xfrm>
          <a:noFill/>
          <a:ln/>
        </p:spPr>
        <p:txBody>
          <a:bodyPr lIns="88140" tIns="44070" rIns="88140" bIns="44070"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5" name="Rectangle 7"/>
          <p:cNvSpPr txBox="1">
            <a:spLocks noGrp="1" noChangeArrowheads="1"/>
          </p:cNvSpPr>
          <p:nvPr/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40" tIns="44070" rIns="88140" bIns="44070" anchor="b"/>
          <a:lstStyle/>
          <a:p>
            <a:pPr algn="r" defTabSz="881063"/>
            <a:fld id="{F0AFD556-FFC6-4A9D-88F2-E0131E1842DE}" type="slidenum">
              <a:rPr lang="en-US" sz="1100"/>
              <a:pPr algn="r" defTabSz="881063"/>
              <a:t>22</a:t>
            </a:fld>
            <a:endParaRPr lang="en-US" sz="1100"/>
          </a:p>
        </p:txBody>
      </p:sp>
      <p:sp>
        <p:nvSpPr>
          <p:cNvPr id="29798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6612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1475"/>
          </a:xfrm>
          <a:noFill/>
          <a:ln/>
        </p:spPr>
        <p:txBody>
          <a:bodyPr lIns="88140" tIns="44070" rIns="88140" bIns="44070"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Rectangle 7"/>
          <p:cNvSpPr txBox="1">
            <a:spLocks noGrp="1" noChangeArrowheads="1"/>
          </p:cNvSpPr>
          <p:nvPr/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40" tIns="44070" rIns="88140" bIns="44070" anchor="b"/>
          <a:lstStyle/>
          <a:p>
            <a:pPr algn="r" defTabSz="881063"/>
            <a:fld id="{A260933C-D0A2-4E0B-B299-E0B287B38FCA}" type="slidenum">
              <a:rPr lang="en-US" sz="1100"/>
              <a:pPr algn="r" defTabSz="881063"/>
              <a:t>23</a:t>
            </a:fld>
            <a:endParaRPr lang="en-US" sz="1100"/>
          </a:p>
        </p:txBody>
      </p:sp>
      <p:sp>
        <p:nvSpPr>
          <p:cNvPr id="300034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6612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1475"/>
          </a:xfrm>
          <a:noFill/>
          <a:ln/>
        </p:spPr>
        <p:txBody>
          <a:bodyPr lIns="88140" tIns="44070" rIns="88140" bIns="44070"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Rectangle 7"/>
          <p:cNvSpPr txBox="1">
            <a:spLocks noGrp="1" noChangeArrowheads="1"/>
          </p:cNvSpPr>
          <p:nvPr/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40" tIns="44070" rIns="88140" bIns="44070" anchor="b"/>
          <a:lstStyle/>
          <a:p>
            <a:pPr algn="r" defTabSz="881063"/>
            <a:fld id="{E41B0EDA-ABFA-43CA-8F9E-A7DCFBF335C2}" type="slidenum">
              <a:rPr lang="en-US" sz="1100"/>
              <a:pPr algn="r" defTabSz="881063"/>
              <a:t>24</a:t>
            </a:fld>
            <a:endParaRPr lang="en-US" sz="1100"/>
          </a:p>
        </p:txBody>
      </p:sp>
      <p:sp>
        <p:nvSpPr>
          <p:cNvPr id="302082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6612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1475"/>
          </a:xfrm>
          <a:noFill/>
          <a:ln/>
        </p:spPr>
        <p:txBody>
          <a:bodyPr lIns="88140" tIns="44070" rIns="88140" bIns="44070"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4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AU" smtClean="0">
                <a:latin typeface="Arial" charset="0"/>
                <a:ea typeface="MS PGothic" pitchFamily="34" charset="-128"/>
              </a:rPr>
              <a:t>We know that Broadband is a key driver of internet adoption and increased user engagement online.  </a:t>
            </a:r>
          </a:p>
          <a:p>
            <a:pPr eaLnBrk="1" hangingPunct="1"/>
            <a:endParaRPr lang="en-AU" smtClean="0">
              <a:latin typeface="Arial" charset="0"/>
              <a:ea typeface="MS PGothic" pitchFamily="34" charset="-128"/>
            </a:endParaRPr>
          </a:p>
          <a:p>
            <a:pPr eaLnBrk="1" hangingPunct="1"/>
            <a:r>
              <a:rPr lang="en-AU" smtClean="0">
                <a:latin typeface="Arial" charset="0"/>
                <a:ea typeface="MS PGothic" pitchFamily="34" charset="-128"/>
              </a:rPr>
              <a:t>Historically, we have seen an inflection point where internet penetration accelerates rapidly once broadband penetration reaches around 20% </a:t>
            </a:r>
          </a:p>
          <a:p>
            <a:pPr eaLnBrk="1" hangingPunct="1"/>
            <a:endParaRPr lang="en-AU" smtClean="0">
              <a:latin typeface="Arial" charset="0"/>
              <a:ea typeface="MS PGothic" pitchFamily="34" charset="-128"/>
            </a:endParaRPr>
          </a:p>
          <a:p>
            <a:pPr eaLnBrk="1" hangingPunct="1"/>
            <a:r>
              <a:rPr lang="en-AU" smtClean="0">
                <a:latin typeface="Arial" charset="0"/>
                <a:ea typeface="MS PGothic" pitchFamily="34" charset="-128"/>
              </a:rPr>
              <a:t>You can see on the right, as penetration rates increase, so do the incremental behaviors, frequency of usage and time spent online increase</a:t>
            </a:r>
          </a:p>
          <a:p>
            <a:pPr eaLnBrk="1" hangingPunct="1"/>
            <a:endParaRPr lang="en-AU" smtClean="0">
              <a:latin typeface="Arial" charset="0"/>
              <a:ea typeface="MS PGothic" pitchFamily="34" charset="-128"/>
            </a:endParaRPr>
          </a:p>
          <a:p>
            <a:pPr eaLnBrk="1" hangingPunct="1"/>
            <a:r>
              <a:rPr lang="en-AU" smtClean="0">
                <a:latin typeface="Arial" charset="0"/>
                <a:ea typeface="MS PGothic" pitchFamily="34" charset="-128"/>
              </a:rPr>
              <a:t>Most EM countries have broadband penetration rates under 10% </a:t>
            </a:r>
          </a:p>
          <a:p>
            <a:pPr eaLnBrk="1" hangingPunct="1"/>
            <a:endParaRPr lang="en-AU" smtClean="0">
              <a:latin typeface="Arial" charset="0"/>
              <a:ea typeface="MS PGothic" pitchFamily="34" charset="-128"/>
            </a:endParaRPr>
          </a:p>
          <a:p>
            <a:pPr eaLnBrk="1" hangingPunct="1"/>
            <a:r>
              <a:rPr lang="en-AU" b="1" smtClean="0">
                <a:latin typeface="Arial" charset="0"/>
                <a:ea typeface="MS PGothic" pitchFamily="34" charset="-128"/>
              </a:rPr>
              <a:t>Lead in slide:  </a:t>
            </a:r>
          </a:p>
          <a:p>
            <a:pPr eaLnBrk="1" hangingPunct="1"/>
            <a:r>
              <a:rPr lang="en-AU" b="1" smtClean="0">
                <a:latin typeface="Arial" charset="0"/>
              </a:rPr>
              <a:t>As internet and broadband penetration grows, so does the number of services and time spent online.  </a:t>
            </a:r>
          </a:p>
          <a:p>
            <a:pPr eaLnBrk="1" hangingPunct="1"/>
            <a:endParaRPr lang="en-AU" smtClean="0">
              <a:latin typeface="Arial" charset="0"/>
              <a:ea typeface="MS PGothic" pitchFamily="34" charset="-128"/>
            </a:endParaRPr>
          </a:p>
        </p:txBody>
      </p:sp>
      <p:sp>
        <p:nvSpPr>
          <p:cNvPr id="266243" name="Slide Number Placeholder 3"/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0CDFF586-B52F-4B2A-8A38-FF571BB9FC5B}" type="slidenum">
              <a:rPr lang="en-US" sz="1200"/>
              <a:pPr algn="r" defTabSz="931863"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9314" name="Rectangle 3"/>
          <p:cNvSpPr>
            <a:spLocks noGrp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</p:spPr>
        <p:txBody>
          <a:bodyPr/>
          <a:lstStyle/>
          <a:p>
            <a:r>
              <a:rPr lang="en-US" smtClean="0">
                <a:latin typeface="Arial" charset="0"/>
              </a:rPr>
              <a:t>It’s all a bit overwhelming. </a:t>
            </a:r>
          </a:p>
          <a:p>
            <a:r>
              <a:rPr lang="en-US" smtClean="0">
                <a:latin typeface="Arial" charset="0"/>
              </a:rPr>
              <a:t>We’re clearly in the era of the empowered consumer. </a:t>
            </a:r>
          </a:p>
          <a:p>
            <a:pPr>
              <a:buFontTx/>
              <a:buChar char="•"/>
            </a:pPr>
            <a:r>
              <a:rPr lang="en-US" smtClean="0">
                <a:latin typeface="Arial" charset="0"/>
              </a:rPr>
              <a:t>A consumer who has infinite choices and control over the media in their lives. </a:t>
            </a:r>
          </a:p>
          <a:p>
            <a:pPr>
              <a:buFontTx/>
              <a:buChar char="•"/>
            </a:pPr>
            <a:r>
              <a:rPr lang="en-US" smtClean="0">
                <a:latin typeface="Arial" charset="0"/>
              </a:rPr>
              <a:t>A consumer who demands a personalized and engaging online experience.</a:t>
            </a:r>
          </a:p>
          <a:p>
            <a:pPr>
              <a:buFontTx/>
              <a:buChar char="•"/>
            </a:pPr>
            <a:endParaRPr lang="en-US" smtClean="0">
              <a:latin typeface="Arial" charset="0"/>
            </a:endParaRPr>
          </a:p>
          <a:p>
            <a:r>
              <a:rPr lang="en-US" smtClean="0">
                <a:latin typeface="Arial" charset="0"/>
              </a:rPr>
              <a:t>So how do you get this consumer’s attention? </a:t>
            </a:r>
          </a:p>
          <a:p>
            <a:r>
              <a:rPr lang="en-US" smtClean="0">
                <a:latin typeface="Arial" charset="0"/>
              </a:rPr>
              <a:t>How do you get invited into their conversations?</a:t>
            </a:r>
          </a:p>
          <a:p>
            <a:r>
              <a:rPr lang="en-US" smtClean="0">
                <a:latin typeface="Arial" charset="0"/>
              </a:rPr>
              <a:t>What’s the right mix of offline and online?</a:t>
            </a:r>
          </a:p>
          <a:p>
            <a:endParaRPr lang="en-US" smtClean="0">
              <a:latin typeface="Arial" charset="0"/>
            </a:endParaRPr>
          </a:p>
          <a:p>
            <a:r>
              <a:rPr lang="en-US" smtClean="0">
                <a:latin typeface="Arial" charset="0"/>
              </a:rPr>
              <a:t>Bottom line:</a:t>
            </a:r>
          </a:p>
          <a:p>
            <a:r>
              <a:rPr lang="en-US" smtClean="0">
                <a:latin typeface="Arial" charset="0"/>
              </a:rPr>
              <a:t>So how does a marketer succeed today? How do you navigate through this new landscape?</a:t>
            </a:r>
          </a:p>
          <a:p>
            <a:endParaRPr lang="en-US" smtClean="0">
              <a:latin typeface="Arial" charset="0"/>
            </a:endParaRPr>
          </a:p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34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2734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62B9E9-82D0-4EDF-A51F-52C34EDEA032}" type="slidenum">
              <a:rPr lang="en-US" smtClean="0">
                <a:latin typeface="Arial" charset="0"/>
                <a:cs typeface="Arial" charset="0"/>
              </a:rPr>
              <a:pPr/>
              <a:t>10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54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mtClean="0">
                <a:latin typeface="Arial" charset="0"/>
              </a:rPr>
              <a:t>Media consumption does not occur in a vacuum</a:t>
            </a:r>
          </a:p>
        </p:txBody>
      </p:sp>
      <p:sp>
        <p:nvSpPr>
          <p:cNvPr id="275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0FC850-BA4B-423D-BA90-44203B47A089}" type="slidenum">
              <a:rPr lang="en-US" smtClean="0">
                <a:latin typeface="Arial" charset="0"/>
                <a:cs typeface="Arial" charset="0"/>
              </a:rPr>
              <a:pPr/>
              <a:t>11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9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279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C79CC9-A6A3-489A-ADF9-D7155DB424EB}" type="slidenum">
              <a:rPr lang="en-US" smtClean="0">
                <a:latin typeface="Arial" charset="0"/>
                <a:cs typeface="Arial" charset="0"/>
              </a:rPr>
              <a:pPr/>
              <a:t>12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1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281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28981F-9776-4A92-95B5-5E5547AD15E6}" type="slidenum">
              <a:rPr lang="en-US" smtClean="0">
                <a:latin typeface="Arial" charset="0"/>
                <a:cs typeface="Arial" charset="0"/>
              </a:rPr>
              <a:pPr/>
              <a:t>13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36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283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D221D6-368D-41CF-886C-F4A258485141}" type="slidenum">
              <a:rPr lang="en-US" smtClean="0">
                <a:latin typeface="Arial" charset="0"/>
                <a:cs typeface="Arial" charset="0"/>
              </a:rPr>
              <a:pPr/>
              <a:t>14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56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285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E5720D-FFBE-4589-BA43-A56865F7042D}" type="slidenum">
              <a:rPr lang="en-US" smtClean="0">
                <a:latin typeface="Arial" charset="0"/>
                <a:cs typeface="Arial" charset="0"/>
              </a:rPr>
              <a:pPr/>
              <a:t>15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yahoo.com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Yahoo! 2]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6" descr="Yahoo-online-t-original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354763" y="5895975"/>
            <a:ext cx="231933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206375" y="3735388"/>
            <a:ext cx="4976813" cy="3122612"/>
            <a:chOff x="207004" y="3734690"/>
            <a:chExt cx="4976893" cy="3123310"/>
          </a:xfrm>
        </p:grpSpPr>
        <p:pic>
          <p:nvPicPr>
            <p:cNvPr id="8" name="Picture 20" descr="Y-Bang-Chicklette.gif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7004" y="3734690"/>
              <a:ext cx="2456905" cy="2456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2" descr="yfinance_126.gif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83747" y="3734690"/>
              <a:ext cx="1200150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 descr="yflickr_126.gif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21357" y="4991100"/>
              <a:ext cx="1200150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4" descr="ymail_126.gif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983747" y="4991100"/>
              <a:ext cx="1200150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0" descr="ymess_126.gif"/>
            <p:cNvPicPr>
              <a:picLocks noChangeAspect="1"/>
            </p:cNvPicPr>
            <p:nvPr userDrawn="1"/>
          </p:nvPicPr>
          <p:blipFill>
            <a:blip r:embed="rId7"/>
            <a:srcRect b="48415"/>
            <a:stretch>
              <a:fillRect/>
            </a:stretch>
          </p:blipFill>
          <p:spPr bwMode="auto">
            <a:xfrm>
              <a:off x="2721357" y="6238895"/>
              <a:ext cx="1200150" cy="619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338885" y="261469"/>
            <a:ext cx="7772400" cy="63104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spc="0">
                <a:solidFill>
                  <a:srgbClr val="7B0099"/>
                </a:solidFill>
                <a:latin typeface="Arial" pitchFamily="34" charset="0"/>
                <a:ea typeface="Verdana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38884" y="776841"/>
            <a:ext cx="7784389" cy="589777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3200" kern="1200" spc="0" dirty="0" smtClean="0">
                <a:solidFill>
                  <a:srgbClr val="7B0099"/>
                </a:solidFill>
                <a:latin typeface="Arial" pitchFamily="34" charset="0"/>
                <a:ea typeface="Verdana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338885" y="1294609"/>
            <a:ext cx="7461273" cy="576266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pc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defRPr>
            </a:lvl1pPr>
            <a:lvl2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2pPr>
            <a:lvl3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3pPr>
            <a:lvl4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4pPr>
            <a:lvl5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dirty="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Yahoo! 2] Thank You">
    <p:bg>
      <p:bgPr>
        <a:solidFill>
          <a:srgbClr val="7B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B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3"/>
          <p:cNvSpPr/>
          <p:nvPr userDrawn="1"/>
        </p:nvSpPr>
        <p:spPr>
          <a:xfrm>
            <a:off x="2571736" y="2214555"/>
            <a:ext cx="4000514" cy="236697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" name="Rectangle 10"/>
          <p:cNvSpPr/>
          <p:nvPr userDrawn="1"/>
        </p:nvSpPr>
        <p:spPr>
          <a:xfrm>
            <a:off x="2571014" y="2279351"/>
            <a:ext cx="4001236" cy="230217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1" descr="Yahoo-online-t-origina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8522" y="4069080"/>
            <a:ext cx="1432864" cy="27189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8312" y="152401"/>
            <a:ext cx="8226425" cy="76993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Verdana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0175" y="2349810"/>
            <a:ext cx="3492676" cy="4286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B0099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4" name="Text Placeholder 133"/>
          <p:cNvSpPr>
            <a:spLocks noGrp="1"/>
          </p:cNvSpPr>
          <p:nvPr>
            <p:ph type="body" sz="quarter" idx="10"/>
          </p:nvPr>
        </p:nvSpPr>
        <p:spPr>
          <a:xfrm>
            <a:off x="2689360" y="2777485"/>
            <a:ext cx="3469360" cy="284163"/>
          </a:xfrm>
          <a:prstGeom prst="rect">
            <a:avLst/>
          </a:prstGeom>
        </p:spPr>
        <p:txBody>
          <a:bodyPr>
            <a:noAutofit/>
          </a:bodyPr>
          <a:lstStyle>
            <a:lvl1pPr marL="1588" indent="-1588">
              <a:buFontTx/>
              <a:buNone/>
              <a:defRPr sz="1400" b="1">
                <a:solidFill>
                  <a:srgbClr val="7B0099"/>
                </a:solidFill>
                <a:latin typeface="Arial" pitchFamily="34" charset="0"/>
              </a:defRPr>
            </a:lvl1pPr>
            <a:lvl2pPr>
              <a:defRPr sz="1800" b="1">
                <a:solidFill>
                  <a:srgbClr val="7B0099"/>
                </a:solidFill>
              </a:defRPr>
            </a:lvl2pPr>
            <a:lvl3pPr>
              <a:defRPr sz="1800" b="1">
                <a:solidFill>
                  <a:srgbClr val="7B0099"/>
                </a:solidFill>
              </a:defRPr>
            </a:lvl3pPr>
            <a:lvl4pPr>
              <a:defRPr sz="1800" b="1">
                <a:solidFill>
                  <a:srgbClr val="7B0099"/>
                </a:solidFill>
              </a:defRPr>
            </a:lvl4pPr>
            <a:lvl5pPr>
              <a:defRPr sz="1800" b="1">
                <a:solidFill>
                  <a:srgbClr val="7B0099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2" name="Text Placeholder 141"/>
          <p:cNvSpPr>
            <a:spLocks noGrp="1"/>
          </p:cNvSpPr>
          <p:nvPr>
            <p:ph type="body" sz="quarter" idx="11"/>
          </p:nvPr>
        </p:nvSpPr>
        <p:spPr>
          <a:xfrm>
            <a:off x="2689360" y="3067048"/>
            <a:ext cx="3471888" cy="293003"/>
          </a:xfrm>
          <a:prstGeom prst="rect">
            <a:avLst/>
          </a:prstGeom>
        </p:spPr>
        <p:txBody>
          <a:bodyPr>
            <a:noAutofit/>
          </a:bodyPr>
          <a:lstStyle>
            <a:lvl1pPr marL="1588" indent="-1588">
              <a:buFontTx/>
              <a:buNone/>
              <a:defRPr sz="1200">
                <a:solidFill>
                  <a:srgbClr val="7B0099"/>
                </a:solidFill>
                <a:latin typeface="Arial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5" name="Text Placeholder 144"/>
          <p:cNvSpPr>
            <a:spLocks noGrp="1"/>
          </p:cNvSpPr>
          <p:nvPr>
            <p:ph type="body" sz="quarter" idx="12"/>
          </p:nvPr>
        </p:nvSpPr>
        <p:spPr>
          <a:xfrm>
            <a:off x="2701578" y="3444241"/>
            <a:ext cx="3464603" cy="9848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defRPr>
            </a:lvl1pPr>
            <a:lvl2pPr marL="0" indent="0"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1300163"/>
            <a:ext cx="3937000" cy="4891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650" y="1300163"/>
            <a:ext cx="3937000" cy="4891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[Yahoo! 2]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Y-Bang-Chicklette.gif"/>
          <p:cNvPicPr>
            <a:picLocks noChangeAspect="1"/>
          </p:cNvPicPr>
          <p:nvPr userDrawn="1"/>
        </p:nvPicPr>
        <p:blipFill>
          <a:blip r:embed="rId2"/>
          <a:srcRect l="62582" t="80875" r="-1620"/>
          <a:stretch>
            <a:fillRect/>
          </a:stretch>
        </p:blipFill>
        <p:spPr bwMode="auto">
          <a:xfrm>
            <a:off x="0" y="0"/>
            <a:ext cx="10001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yfinance_126.gif"/>
          <p:cNvPicPr>
            <a:picLocks noChangeAspect="1"/>
          </p:cNvPicPr>
          <p:nvPr userDrawn="1"/>
        </p:nvPicPr>
        <p:blipFill>
          <a:blip r:embed="rId3"/>
          <a:srcRect l="42995"/>
          <a:stretch>
            <a:fillRect/>
          </a:stretch>
        </p:blipFill>
        <p:spPr bwMode="auto">
          <a:xfrm>
            <a:off x="0" y="539750"/>
            <a:ext cx="64928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yflickr_126.gif"/>
          <p:cNvPicPr>
            <a:picLocks noChangeAspect="1"/>
          </p:cNvPicPr>
          <p:nvPr userDrawn="1"/>
        </p:nvPicPr>
        <p:blipFill>
          <a:blip r:embed="rId4"/>
          <a:srcRect l="71454"/>
          <a:stretch>
            <a:fillRect/>
          </a:stretch>
        </p:blipFill>
        <p:spPr bwMode="auto">
          <a:xfrm>
            <a:off x="0" y="1733550"/>
            <a:ext cx="3254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1" descr="ymail_126.gif"/>
          <p:cNvPicPr>
            <a:picLocks noChangeAspect="1"/>
          </p:cNvPicPr>
          <p:nvPr userDrawn="1"/>
        </p:nvPicPr>
        <p:blipFill>
          <a:blip r:embed="rId5"/>
          <a:srcRect l="62724"/>
          <a:stretch>
            <a:fillRect/>
          </a:stretch>
        </p:blipFill>
        <p:spPr bwMode="auto">
          <a:xfrm>
            <a:off x="0" y="4905375"/>
            <a:ext cx="423863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2" descr="ymess_126.gif"/>
          <p:cNvPicPr>
            <a:picLocks noChangeAspect="1"/>
          </p:cNvPicPr>
          <p:nvPr userDrawn="1"/>
        </p:nvPicPr>
        <p:blipFill>
          <a:blip r:embed="rId6"/>
          <a:srcRect l="37636" b="37280"/>
          <a:stretch>
            <a:fillRect/>
          </a:stretch>
        </p:blipFill>
        <p:spPr bwMode="auto">
          <a:xfrm>
            <a:off x="0" y="6143625"/>
            <a:ext cx="7096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8064" y="106997"/>
            <a:ext cx="7951787" cy="769938"/>
          </a:xfrm>
        </p:spPr>
        <p:txBody>
          <a:bodyPr anchor="t"/>
          <a:lstStyle>
            <a:lvl1pPr>
              <a:defRPr spc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578" y="1306212"/>
            <a:ext cx="7908245" cy="5078412"/>
          </a:xfrm>
        </p:spPr>
        <p:txBody>
          <a:bodyPr/>
          <a:lstStyle>
            <a:lvl1pPr marL="6350" indent="-6350">
              <a:defRPr/>
            </a:lvl1pPr>
            <a:lvl2pPr marL="184150" indent="-184150">
              <a:spcBef>
                <a:spcPts val="600"/>
              </a:spcBef>
              <a:spcAft>
                <a:spcPts val="600"/>
              </a:spcAft>
              <a:defRPr/>
            </a:lvl2pPr>
            <a:lvl3pPr marL="620713" indent="-228600">
              <a:spcBef>
                <a:spcPts val="600"/>
              </a:spcBef>
              <a:spcAft>
                <a:spcPts val="600"/>
              </a:spcAft>
              <a:defRPr/>
            </a:lvl3pPr>
            <a:lvl4pPr marL="985838" indent="-228600">
              <a:spcBef>
                <a:spcPts val="600"/>
              </a:spcBef>
              <a:spcAft>
                <a:spcPts val="600"/>
              </a:spcAft>
              <a:defRPr/>
            </a:lvl4pPr>
            <a:lvl5pPr marL="1258888" indent="-228600">
              <a:spcBef>
                <a:spcPts val="6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C043-735C-41E4-AC19-D89EBE8A1B07}" type="datetime1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68375" y="6354763"/>
            <a:ext cx="2776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Yahoo! Presentation Template, Confidential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C3501-42BF-4E63-ADB6-545E17DD17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1338" y="6350"/>
            <a:ext cx="2011362" cy="61849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6350"/>
            <a:ext cx="5881688" cy="61849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B0ABF-B68D-40E5-90F4-8D0DA87792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81071-5A7C-4D2E-B5A7-DB6110069B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07D7E-72B6-40D6-874C-91444C17E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B90DF-DB83-4155-A885-BC31BF06D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7726A-C8D8-4E82-B3ED-3D8AD900A1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53056-7928-4A7A-B8F5-EED192B0B3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CCA44-D3C4-4FD2-95BA-9AF0C287DB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15E13-09B4-42E8-81C7-64E79801EF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Yahoo! 2]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3423" y="108858"/>
            <a:ext cx="7553990" cy="769938"/>
          </a:xfrm>
        </p:spPr>
        <p:txBody>
          <a:bodyPr anchor="t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3200" b="1" kern="1200" spc="0">
                <a:solidFill>
                  <a:srgbClr val="7B0099"/>
                </a:solidFill>
                <a:latin typeface="Arial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2451" y="1047750"/>
            <a:ext cx="3887671" cy="5078413"/>
          </a:xfrm>
        </p:spPr>
        <p:txBody>
          <a:bodyPr>
            <a:normAutofit/>
          </a:bodyPr>
          <a:lstStyle>
            <a:lvl1pPr marL="0" indent="4763">
              <a:defRPr sz="2400"/>
            </a:lvl1pPr>
            <a:lvl2pPr marL="184150" indent="-184150">
              <a:defRPr sz="2000"/>
            </a:lvl2pPr>
            <a:lvl3pPr marL="620713" indent="-228600">
              <a:defRPr sz="1800"/>
            </a:lvl3pPr>
            <a:lvl4pPr marL="985838" indent="-228600">
              <a:defRPr sz="1600"/>
            </a:lvl4pPr>
            <a:lvl5pPr marL="1346200" indent="-2286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87912" y="1047750"/>
            <a:ext cx="3887671" cy="5078413"/>
          </a:xfrm>
        </p:spPr>
        <p:txBody>
          <a:bodyPr>
            <a:normAutofit/>
          </a:bodyPr>
          <a:lstStyle>
            <a:lvl1pPr marL="0" indent="4763">
              <a:defRPr sz="2400"/>
            </a:lvl1pPr>
            <a:lvl2pPr marL="184150" indent="-184150">
              <a:defRPr sz="2000"/>
            </a:lvl2pPr>
            <a:lvl3pPr marL="620713" indent="-228600">
              <a:defRPr sz="1800"/>
            </a:lvl3pPr>
            <a:lvl4pPr marL="985838" indent="-228600">
              <a:defRPr sz="1600"/>
            </a:lvl4pPr>
            <a:lvl5pPr marL="1346200" indent="-2286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A543C-89AD-4DE9-AE09-41F3E91E558E}" type="datetime1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987425" y="6364288"/>
            <a:ext cx="2776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Yahoo! Presentation Template, Confidential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86E0E-B5F1-4622-BEE2-A86B4D27B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589A1-54AB-48A6-9AE2-E4F9CC897C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4E579-E1EC-4315-9F18-BFA0711A8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1B5DF-D55A-4B3C-BAA6-25794D4B35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[Yahoo! 2]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728" y="93883"/>
            <a:ext cx="7951787" cy="769938"/>
          </a:xfrm>
        </p:spPr>
        <p:txBody>
          <a:bodyPr anchor="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74FC9-9730-47E1-B1A8-B98F44695A1C}" type="datetime1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0913" y="6354763"/>
            <a:ext cx="27765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Yahoo! Presentation Template, Confidential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75AB6-5012-4A78-B46A-F2E3F520F1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[Yahoo! 2]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CA7B6-633D-4F8F-83F5-D231BB45A136}" type="datetime1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84250" y="6354763"/>
            <a:ext cx="2776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Yahoo! Presentation Template, Confidential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9BD79-462C-4BDB-A3EC-B20FE1EBFA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[Yahoo! 2]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7690" y="635900"/>
            <a:ext cx="2536851" cy="799200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30225"/>
            <a:ext cx="5111750" cy="5595938"/>
          </a:xfrm>
        </p:spPr>
        <p:txBody>
          <a:bodyPr/>
          <a:lstStyle>
            <a:lvl1pPr>
              <a:defRPr sz="2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2204" y="1701800"/>
            <a:ext cx="2536851" cy="4424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5DC4A-8CD9-448B-8B1F-1938C921ED06}" type="datetime1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87425" y="6354763"/>
            <a:ext cx="2776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Yahoo! Presentation Template, Confidential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B1F25-1584-4863-8F93-3FAAE5FDD6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[Yahoo! 2]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1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6012D-FFB1-4E53-8D91-AF3051334D56}" type="datetime1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84250" y="6354763"/>
            <a:ext cx="2776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Yahoo! Presentation Template, Confidential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942CE-C9AE-4CE5-AE54-9C1F29709A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[Yahoo! 2] Divider">
    <p:bg>
      <p:bgPr>
        <a:solidFill>
          <a:srgbClr val="7B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B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7" descr="yahoo-logo-white-on-purple-tw.gif">
            <a:hlinkClick r:id="rId2" tooltip="Go to the Yahoo! homepage"/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470775" y="6356350"/>
            <a:ext cx="1362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8312" y="922339"/>
            <a:ext cx="8085137" cy="820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Verdana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8312" y="191041"/>
            <a:ext cx="8218487" cy="77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>
            <a:normAutofit/>
          </a:bodyPr>
          <a:lstStyle>
            <a:lvl1pPr algn="l">
              <a:def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ea typeface="Verdana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Yahoo! 2] Quotation">
    <p:bg>
      <p:bgPr>
        <a:solidFill>
          <a:srgbClr val="7B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B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 l="42603" t="30908" r="32005" b="43753"/>
          <a:stretch>
            <a:fillRect/>
          </a:stretch>
        </p:blipFill>
        <p:spPr bwMode="auto">
          <a:xfrm>
            <a:off x="468313" y="417513"/>
            <a:ext cx="3198812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/>
          <a:srcRect l="32005" t="30908" r="42603" b="43753"/>
          <a:stretch>
            <a:fillRect/>
          </a:stretch>
        </p:blipFill>
        <p:spPr bwMode="auto">
          <a:xfrm>
            <a:off x="5495925" y="3635375"/>
            <a:ext cx="3198813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" name="Text Placeholder 122"/>
          <p:cNvSpPr>
            <a:spLocks noGrp="1"/>
          </p:cNvSpPr>
          <p:nvPr>
            <p:ph type="body" sz="quarter" idx="11"/>
          </p:nvPr>
        </p:nvSpPr>
        <p:spPr>
          <a:xfrm>
            <a:off x="1003300" y="1427163"/>
            <a:ext cx="7670800" cy="47069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4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buFont typeface="Calibri" pitchFamily="34" charset="0"/>
              <a:buChar char="―"/>
              <a:defRPr sz="2400" b="0">
                <a:solidFill>
                  <a:schemeClr val="bg1"/>
                </a:solidFill>
              </a:defRPr>
            </a:lvl2pPr>
            <a:lvl3pPr>
              <a:buFontTx/>
              <a:buNone/>
              <a:defRPr sz="3200" b="1">
                <a:solidFill>
                  <a:schemeClr val="bg1"/>
                </a:solidFill>
              </a:defRPr>
            </a:lvl3pPr>
            <a:lvl4pPr>
              <a:buFontTx/>
              <a:buNone/>
              <a:defRPr sz="3200" b="1">
                <a:solidFill>
                  <a:schemeClr val="bg1"/>
                </a:solidFill>
              </a:defRPr>
            </a:lvl4pPr>
            <a:lvl5pPr>
              <a:buFontTx/>
              <a:buNone/>
              <a:defRPr sz="3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18" Type="http://schemas.openxmlformats.org/officeDocument/2006/relationships/hyperlink" Target="http://www.yahoo.com/" TargetMode="Externa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950913" y="6350"/>
            <a:ext cx="79517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57250" y="1300163"/>
            <a:ext cx="8026400" cy="489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937375" y="6354763"/>
            <a:ext cx="17573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7B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77598A6-64D5-4A97-98AB-0DCD891FFA12}" type="datetime1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0825" y="6354763"/>
            <a:ext cx="277653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7B0099"/>
                </a:solidFill>
              </a:defRPr>
            </a:lvl1pPr>
          </a:lstStyle>
          <a:p>
            <a:pPr>
              <a:defRPr/>
            </a:pPr>
            <a:r>
              <a:rPr lang="en-US"/>
              <a:t>Yahoo! Presentation Template, Confidential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03675" y="6354763"/>
            <a:ext cx="11366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7B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7A1BA08-60D6-4B94-B303-AA7C504503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0" descr="Y-Bang-Chicklette.gif"/>
          <p:cNvPicPr>
            <a:picLocks noChangeAspect="1"/>
          </p:cNvPicPr>
          <p:nvPr userDrawn="1"/>
        </p:nvPicPr>
        <p:blipFill>
          <a:blip r:embed="rId12"/>
          <a:srcRect l="62582" t="80875" r="-1620"/>
          <a:stretch>
            <a:fillRect/>
          </a:stretch>
        </p:blipFill>
        <p:spPr bwMode="auto">
          <a:xfrm>
            <a:off x="0" y="0"/>
            <a:ext cx="10001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6" descr="yfinance_126.gif"/>
          <p:cNvPicPr>
            <a:picLocks noChangeAspect="1"/>
          </p:cNvPicPr>
          <p:nvPr userDrawn="1"/>
        </p:nvPicPr>
        <p:blipFill>
          <a:blip r:embed="rId13"/>
          <a:srcRect l="42995"/>
          <a:stretch>
            <a:fillRect/>
          </a:stretch>
        </p:blipFill>
        <p:spPr bwMode="auto">
          <a:xfrm>
            <a:off x="0" y="539750"/>
            <a:ext cx="64928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17" descr="yflickr_126.gif"/>
          <p:cNvPicPr>
            <a:picLocks noChangeAspect="1"/>
          </p:cNvPicPr>
          <p:nvPr userDrawn="1"/>
        </p:nvPicPr>
        <p:blipFill>
          <a:blip r:embed="rId14"/>
          <a:srcRect l="71454"/>
          <a:stretch>
            <a:fillRect/>
          </a:stretch>
        </p:blipFill>
        <p:spPr bwMode="auto">
          <a:xfrm>
            <a:off x="0" y="1733550"/>
            <a:ext cx="3254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8" descr="ymail_126.gif"/>
          <p:cNvPicPr>
            <a:picLocks noChangeAspect="1"/>
          </p:cNvPicPr>
          <p:nvPr userDrawn="1"/>
        </p:nvPicPr>
        <p:blipFill>
          <a:blip r:embed="rId15"/>
          <a:srcRect l="62724"/>
          <a:stretch>
            <a:fillRect/>
          </a:stretch>
        </p:blipFill>
        <p:spPr bwMode="auto">
          <a:xfrm>
            <a:off x="0" y="4905375"/>
            <a:ext cx="423863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9" descr="ymess_126.gif"/>
          <p:cNvPicPr>
            <a:picLocks noChangeAspect="1"/>
          </p:cNvPicPr>
          <p:nvPr userDrawn="1"/>
        </p:nvPicPr>
        <p:blipFill>
          <a:blip r:embed="rId16"/>
          <a:srcRect l="37636" b="37280"/>
          <a:stretch>
            <a:fillRect/>
          </a:stretch>
        </p:blipFill>
        <p:spPr bwMode="auto">
          <a:xfrm>
            <a:off x="0" y="6143625"/>
            <a:ext cx="7096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7B0099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7030A0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7030A0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7030A0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7030A0"/>
          </a:solidFill>
          <a:latin typeface="Calibri" pitchFamily="34" charset="0"/>
        </a:defRPr>
      </a:lvl9pPr>
    </p:titleStyle>
    <p:bodyStyle>
      <a:lvl1pPr marL="6350" indent="-63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800" kern="1200">
          <a:solidFill>
            <a:srgbClr val="7B0099"/>
          </a:solidFill>
          <a:latin typeface="Arial" charset="0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1600" kern="1200">
          <a:solidFill>
            <a:srgbClr val="7B0099"/>
          </a:solidFill>
          <a:latin typeface="Arial" charset="0"/>
          <a:ea typeface="+mn-ea"/>
          <a:cs typeface="+mn-cs"/>
        </a:defRPr>
      </a:lvl2pPr>
      <a:lvl3pPr marL="62071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–"/>
        <a:defRPr sz="1600" kern="1200">
          <a:solidFill>
            <a:srgbClr val="7B0099"/>
          </a:solidFill>
          <a:latin typeface="Arial" charset="0"/>
          <a:ea typeface="+mn-ea"/>
          <a:cs typeface="+mn-cs"/>
        </a:defRPr>
      </a:lvl3pPr>
      <a:lvl4pPr marL="89852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•"/>
        <a:defRPr sz="1600" kern="1200">
          <a:solidFill>
            <a:srgbClr val="7B0099"/>
          </a:solidFill>
          <a:latin typeface="Arial" charset="0"/>
          <a:ea typeface="+mn-ea"/>
          <a:cs typeface="+mn-cs"/>
        </a:defRPr>
      </a:lvl4pPr>
      <a:lvl5pPr marL="1258888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»"/>
        <a:defRPr sz="1600" kern="1200">
          <a:solidFill>
            <a:srgbClr val="7B0099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7B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0" descr="Y-Bang-Chicklette.gif"/>
          <p:cNvPicPr>
            <a:picLocks noChangeAspect="1"/>
          </p:cNvPicPr>
          <p:nvPr userDrawn="1"/>
        </p:nvPicPr>
        <p:blipFill>
          <a:blip r:embed="rId13"/>
          <a:srcRect l="62582" t="80875" r="-1620"/>
          <a:stretch>
            <a:fillRect/>
          </a:stretch>
        </p:blipFill>
        <p:spPr bwMode="auto">
          <a:xfrm>
            <a:off x="0" y="0"/>
            <a:ext cx="10001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16" descr="yfinance_126.gif"/>
          <p:cNvPicPr>
            <a:picLocks noChangeAspect="1"/>
          </p:cNvPicPr>
          <p:nvPr userDrawn="1"/>
        </p:nvPicPr>
        <p:blipFill>
          <a:blip r:embed="rId14"/>
          <a:srcRect l="42995"/>
          <a:stretch>
            <a:fillRect/>
          </a:stretch>
        </p:blipFill>
        <p:spPr bwMode="auto">
          <a:xfrm>
            <a:off x="0" y="539750"/>
            <a:ext cx="64928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17" descr="yflickr_126.gif"/>
          <p:cNvPicPr>
            <a:picLocks noChangeAspect="1"/>
          </p:cNvPicPr>
          <p:nvPr userDrawn="1"/>
        </p:nvPicPr>
        <p:blipFill>
          <a:blip r:embed="rId15"/>
          <a:srcRect l="71454"/>
          <a:stretch>
            <a:fillRect/>
          </a:stretch>
        </p:blipFill>
        <p:spPr bwMode="auto">
          <a:xfrm>
            <a:off x="0" y="1733550"/>
            <a:ext cx="325438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8" descr="ymail_126.gif"/>
          <p:cNvPicPr>
            <a:picLocks noChangeAspect="1"/>
          </p:cNvPicPr>
          <p:nvPr userDrawn="1"/>
        </p:nvPicPr>
        <p:blipFill>
          <a:blip r:embed="rId16"/>
          <a:srcRect l="62724"/>
          <a:stretch>
            <a:fillRect/>
          </a:stretch>
        </p:blipFill>
        <p:spPr bwMode="auto">
          <a:xfrm>
            <a:off x="0" y="4905375"/>
            <a:ext cx="423863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9" descr="ymess_126.gif"/>
          <p:cNvPicPr>
            <a:picLocks noChangeAspect="1"/>
          </p:cNvPicPr>
          <p:nvPr userDrawn="1"/>
        </p:nvPicPr>
        <p:blipFill>
          <a:blip r:embed="rId17"/>
          <a:srcRect l="37636" b="37280"/>
          <a:stretch>
            <a:fillRect/>
          </a:stretch>
        </p:blipFill>
        <p:spPr bwMode="auto">
          <a:xfrm>
            <a:off x="0" y="6143625"/>
            <a:ext cx="70961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4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B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2296" name="Picture 17" descr="yahoo-logo-white-on-purple-tw.gif">
            <a:hlinkClick r:id="rId18" tooltip="Go to the Yahoo! homepage"/>
          </p:cNvPr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7470775" y="6356350"/>
            <a:ext cx="1362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Title Placeholder 1"/>
          <p:cNvSpPr>
            <a:spLocks noGrp="1"/>
          </p:cNvSpPr>
          <p:nvPr>
            <p:ph type="title"/>
          </p:nvPr>
        </p:nvSpPr>
        <p:spPr bwMode="auto">
          <a:xfrm>
            <a:off x="950913" y="6350"/>
            <a:ext cx="79517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57250" y="1300163"/>
            <a:ext cx="8026400" cy="489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4" r:id="rId2"/>
    <p:sldLayoutId id="2147483753" r:id="rId3"/>
    <p:sldLayoutId id="2147483752" r:id="rId4"/>
    <p:sldLayoutId id="2147483751" r:id="rId5"/>
    <p:sldLayoutId id="2147483750" r:id="rId6"/>
    <p:sldLayoutId id="2147483749" r:id="rId7"/>
    <p:sldLayoutId id="2147483748" r:id="rId8"/>
    <p:sldLayoutId id="2147483747" r:id="rId9"/>
    <p:sldLayoutId id="2147483746" r:id="rId10"/>
    <p:sldLayoutId id="2147483745" r:id="rId1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  <a:cs typeface="Arial" charset="0"/>
        </a:defRPr>
      </a:lvl9pPr>
    </p:titleStyle>
    <p:bodyStyle>
      <a:lvl1pPr marL="6350" indent="-63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8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1600">
          <a:solidFill>
            <a:srgbClr val="7B0099"/>
          </a:solidFill>
          <a:latin typeface="+mn-lt"/>
          <a:cs typeface="+mn-cs"/>
        </a:defRPr>
      </a:lvl2pPr>
      <a:lvl3pPr marL="62071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–"/>
        <a:defRPr sz="1600">
          <a:solidFill>
            <a:srgbClr val="7B0099"/>
          </a:solidFill>
          <a:latin typeface="+mn-lt"/>
          <a:cs typeface="+mn-cs"/>
        </a:defRPr>
      </a:lvl3pPr>
      <a:lvl4pPr marL="89852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•"/>
        <a:defRPr sz="1600">
          <a:solidFill>
            <a:srgbClr val="7B0099"/>
          </a:solidFill>
          <a:latin typeface="+mn-lt"/>
          <a:cs typeface="+mn-cs"/>
        </a:defRPr>
      </a:lvl4pPr>
      <a:lvl5pPr marL="1258888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»"/>
        <a:defRPr sz="1600">
          <a:solidFill>
            <a:srgbClr val="7B0099"/>
          </a:solidFill>
          <a:latin typeface="+mn-lt"/>
          <a:cs typeface="+mn-cs"/>
        </a:defRPr>
      </a:lvl5pPr>
      <a:lvl6pPr marL="1716088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»"/>
        <a:defRPr sz="1600">
          <a:solidFill>
            <a:srgbClr val="7B0099"/>
          </a:solidFill>
          <a:latin typeface="+mn-lt"/>
          <a:cs typeface="+mn-cs"/>
        </a:defRPr>
      </a:lvl6pPr>
      <a:lvl7pPr marL="2173288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»"/>
        <a:defRPr sz="1600">
          <a:solidFill>
            <a:srgbClr val="7B0099"/>
          </a:solidFill>
          <a:latin typeface="+mn-lt"/>
          <a:cs typeface="+mn-cs"/>
        </a:defRPr>
      </a:lvl7pPr>
      <a:lvl8pPr marL="2630488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»"/>
        <a:defRPr sz="1600">
          <a:solidFill>
            <a:srgbClr val="7B0099"/>
          </a:solidFill>
          <a:latin typeface="+mn-lt"/>
          <a:cs typeface="+mn-cs"/>
        </a:defRPr>
      </a:lvl8pPr>
      <a:lvl9pPr marL="3087688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Arial" charset="0"/>
        <a:buChar char="»"/>
        <a:defRPr sz="16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74FA7E-5CE5-43E3-8127-CCDCF75DAFB0}" type="datetimeFigureOut">
              <a:rPr lang="en-US"/>
              <a:pPr>
                <a:defRPr/>
              </a:pPr>
              <a:t>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E4C1E7-6B9F-4D1A-87C9-F8E293EA4C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5" r:id="rId2"/>
    <p:sldLayoutId id="2147483764" r:id="rId3"/>
    <p:sldLayoutId id="2147483763" r:id="rId4"/>
    <p:sldLayoutId id="2147483762" r:id="rId5"/>
    <p:sldLayoutId id="2147483761" r:id="rId6"/>
    <p:sldLayoutId id="2147483760" r:id="rId7"/>
    <p:sldLayoutId id="2147483759" r:id="rId8"/>
    <p:sldLayoutId id="2147483758" r:id="rId9"/>
    <p:sldLayoutId id="2147483757" r:id="rId10"/>
    <p:sldLayoutId id="21474837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6"/>
          <p:cNvSpPr>
            <a:spLocks noGrp="1"/>
          </p:cNvSpPr>
          <p:nvPr>
            <p:ph type="ctrTitle" idx="4294967295"/>
          </p:nvPr>
        </p:nvSpPr>
        <p:spPr>
          <a:xfrm>
            <a:off x="338138" y="261938"/>
            <a:ext cx="7772400" cy="630237"/>
          </a:xfrm>
        </p:spPr>
        <p:txBody>
          <a:bodyPr anchor="t"/>
          <a:lstStyle/>
          <a:p>
            <a:r>
              <a:rPr lang="en-US" smtClean="0">
                <a:ea typeface="Verdana" pitchFamily="34" charset="0"/>
                <a:cs typeface="Arial" charset="0"/>
              </a:rPr>
              <a:t>EDEE: </a:t>
            </a:r>
            <a:br>
              <a:rPr lang="en-US" smtClean="0">
                <a:ea typeface="Verdana" pitchFamily="34" charset="0"/>
                <a:cs typeface="Arial" charset="0"/>
              </a:rPr>
            </a:br>
            <a:r>
              <a:rPr lang="en-US" smtClean="0">
                <a:ea typeface="Verdana" pitchFamily="34" charset="0"/>
                <a:cs typeface="Arial" charset="0"/>
              </a:rPr>
              <a:t>“Display Advertising: Science Art and Scale - How to make it work for you” </a:t>
            </a:r>
            <a:br>
              <a:rPr lang="en-US" smtClean="0">
                <a:ea typeface="Verdana" pitchFamily="34" charset="0"/>
                <a:cs typeface="Arial" charset="0"/>
              </a:rPr>
            </a:br>
            <a:endParaRPr lang="en-US" smtClean="0">
              <a:ea typeface="Verdana" pitchFamily="34" charset="0"/>
              <a:cs typeface="Arial" charset="0"/>
            </a:endParaRPr>
          </a:p>
        </p:txBody>
      </p:sp>
      <p:sp>
        <p:nvSpPr>
          <p:cNvPr id="38914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338138" y="1971675"/>
            <a:ext cx="7461250" cy="576263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z="3200" smtClean="0">
                <a:solidFill>
                  <a:srgbClr val="7F7F7F"/>
                </a:solidFill>
                <a:ea typeface="Verdana" pitchFamily="34" charset="0"/>
                <a:cs typeface="Arial" charset="0"/>
              </a:rPr>
              <a:t>January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5" name="Picture 8" descr="3d_ybang_refle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7700" y="95250"/>
            <a:ext cx="687388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2386" name="TextBox 8"/>
          <p:cNvSpPr txBox="1">
            <a:spLocks noChangeArrowheads="1"/>
          </p:cNvSpPr>
          <p:nvPr/>
        </p:nvSpPr>
        <p:spPr bwMode="auto">
          <a:xfrm>
            <a:off x="119063" y="30163"/>
            <a:ext cx="7556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7030A0"/>
                </a:solidFill>
                <a:latin typeface="Calibri" pitchFamily="34" charset="0"/>
              </a:rPr>
              <a:t>New Research 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2388" name="TextBox 22"/>
          <p:cNvSpPr txBox="1">
            <a:spLocks noChangeArrowheads="1"/>
          </p:cNvSpPr>
          <p:nvPr/>
        </p:nvSpPr>
        <p:spPr bwMode="auto">
          <a:xfrm>
            <a:off x="171450" y="638175"/>
            <a:ext cx="7734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A recent comScore study supports full-funnel buying strategy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9225" y="2860675"/>
            <a:ext cx="3346450" cy="168275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525" y="1092200"/>
            <a:ext cx="3352800" cy="1665288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6050" y="4641850"/>
            <a:ext cx="3341688" cy="1976438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sp>
        <p:nvSpPr>
          <p:cNvPr id="75" name="TextBox 74"/>
          <p:cNvSpPr txBox="1"/>
          <p:nvPr/>
        </p:nvSpPr>
        <p:spPr>
          <a:xfrm>
            <a:off x="3673475" y="1627188"/>
            <a:ext cx="49974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j-lt"/>
              </a:rPr>
              <a:t>People are clicking less on display advertising…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678238" y="3468688"/>
            <a:ext cx="49974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j-lt"/>
              </a:rPr>
              <a:t>…but the click is less important than actual sales lift…</a:t>
            </a:r>
          </a:p>
        </p:txBody>
      </p:sp>
      <p:sp>
        <p:nvSpPr>
          <p:cNvPr id="272394" name="TextBox 76"/>
          <p:cNvSpPr txBox="1">
            <a:spLocks noChangeArrowheads="1"/>
          </p:cNvSpPr>
          <p:nvPr/>
        </p:nvSpPr>
        <p:spPr bwMode="auto">
          <a:xfrm>
            <a:off x="3675063" y="5295900"/>
            <a:ext cx="5468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…which can be provided by employing a multi-platform online buying strategy</a:t>
            </a:r>
          </a:p>
        </p:txBody>
      </p:sp>
      <p:sp>
        <p:nvSpPr>
          <p:cNvPr id="78" name="Text Box 13"/>
          <p:cNvSpPr txBox="1">
            <a:spLocks noChangeArrowheads="1"/>
          </p:cNvSpPr>
          <p:nvPr/>
        </p:nvSpPr>
        <p:spPr bwMode="auto">
          <a:xfrm>
            <a:off x="3448050" y="6623050"/>
            <a:ext cx="56880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800" dirty="0">
                <a:latin typeface="+mj-lt"/>
              </a:rPr>
              <a:t>Source: </a:t>
            </a:r>
            <a:r>
              <a:rPr lang="en-US" sz="800" dirty="0" err="1">
                <a:latin typeface="+mj-lt"/>
              </a:rPr>
              <a:t>comScore</a:t>
            </a:r>
            <a:r>
              <a:rPr lang="en-US" sz="800" dirty="0">
                <a:latin typeface="+mj-lt"/>
              </a:rPr>
              <a:t>/</a:t>
            </a:r>
            <a:r>
              <a:rPr lang="en-US" sz="800" dirty="0" err="1">
                <a:latin typeface="+mj-lt"/>
              </a:rPr>
              <a:t>ValueClick</a:t>
            </a:r>
            <a:r>
              <a:rPr lang="en-US" sz="800" dirty="0">
                <a:latin typeface="+mj-lt"/>
              </a:rPr>
              <a:t> Media Placement Study,  September 2010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781300" y="3216275"/>
            <a:ext cx="5746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latin typeface="+mj-lt"/>
              </a:rPr>
              <a:t>Internet lift takes less time</a:t>
            </a:r>
          </a:p>
        </p:txBody>
      </p:sp>
      <p:sp>
        <p:nvSpPr>
          <p:cNvPr id="14" name="Oval 13"/>
          <p:cNvSpPr/>
          <p:nvPr/>
        </p:nvSpPr>
        <p:spPr>
          <a:xfrm>
            <a:off x="352425" y="4810125"/>
            <a:ext cx="2914650" cy="28575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66750" y="5076825"/>
            <a:ext cx="1914525" cy="50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srgbClr val="FF0000"/>
                </a:solidFill>
                <a:latin typeface="+mj-lt"/>
              </a:rPr>
              <a:t>We call these different things, but they are all Yahoo! display media offerings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130175" y="2573338"/>
            <a:ext cx="2824163" cy="15557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74434" name="Picture 8" descr="3d_ybang_refle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7700" y="95250"/>
            <a:ext cx="687388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4435" name="TextBox 8"/>
          <p:cNvSpPr txBox="1">
            <a:spLocks noChangeArrowheads="1"/>
          </p:cNvSpPr>
          <p:nvPr/>
        </p:nvSpPr>
        <p:spPr bwMode="auto">
          <a:xfrm>
            <a:off x="119063" y="30163"/>
            <a:ext cx="7556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7030A0"/>
                </a:solidFill>
                <a:latin typeface="Calibri" pitchFamily="34" charset="0"/>
              </a:rPr>
              <a:t>Non-Uniform Approach to the “Funnel”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4437" name="TextBox 22"/>
          <p:cNvSpPr txBox="1">
            <a:spLocks noChangeArrowheads="1"/>
          </p:cNvSpPr>
          <p:nvPr/>
        </p:nvSpPr>
        <p:spPr bwMode="auto">
          <a:xfrm>
            <a:off x="273050" y="708025"/>
            <a:ext cx="84518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Approaches to buying online media and measuring performance across branded display, performance display and search platforms is usually done in silos – yet some approaches benefit some advertisers more than others.  “Funnel” is actually a misnomer.</a:t>
            </a:r>
          </a:p>
        </p:txBody>
      </p:sp>
      <p:grpSp>
        <p:nvGrpSpPr>
          <p:cNvPr id="2" name="Group 51"/>
          <p:cNvGrpSpPr>
            <a:grpSpLocks/>
          </p:cNvGrpSpPr>
          <p:nvPr/>
        </p:nvGrpSpPr>
        <p:grpSpPr bwMode="auto">
          <a:xfrm>
            <a:off x="201613" y="2611438"/>
            <a:ext cx="2619375" cy="1417637"/>
            <a:chOff x="1524000" y="988710"/>
            <a:chExt cx="6000750" cy="3554715"/>
          </a:xfrm>
        </p:grpSpPr>
        <p:grpSp>
          <p:nvGrpSpPr>
            <p:cNvPr id="274546" name="Group 16"/>
            <p:cNvGrpSpPr>
              <a:grpSpLocks/>
            </p:cNvGrpSpPr>
            <p:nvPr/>
          </p:nvGrpSpPr>
          <p:grpSpPr bwMode="auto">
            <a:xfrm>
              <a:off x="1590675" y="1790700"/>
              <a:ext cx="5867400" cy="2752725"/>
              <a:chOff x="1590675" y="1790700"/>
              <a:chExt cx="5867400" cy="2752725"/>
            </a:xfrm>
          </p:grpSpPr>
          <p:grpSp>
            <p:nvGrpSpPr>
              <p:cNvPr id="274556" name="Group 15"/>
              <p:cNvGrpSpPr>
                <a:grpSpLocks/>
              </p:cNvGrpSpPr>
              <p:nvPr/>
            </p:nvGrpSpPr>
            <p:grpSpPr bwMode="auto">
              <a:xfrm>
                <a:off x="1590675" y="1790700"/>
                <a:ext cx="1847850" cy="2752725"/>
                <a:chOff x="1590675" y="1790700"/>
                <a:chExt cx="1847850" cy="2752725"/>
              </a:xfrm>
            </p:grpSpPr>
            <p:sp>
              <p:nvSpPr>
                <p:cNvPr id="5" name="Isosceles Triangle 4"/>
                <p:cNvSpPr/>
                <p:nvPr/>
              </p:nvSpPr>
              <p:spPr>
                <a:xfrm rot="10800000">
                  <a:off x="1589463" y="1788819"/>
                  <a:ext cx="1847504" cy="2698877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2349557" y="4010019"/>
                  <a:ext cx="334587" cy="533406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7" name="Isosceles Triangle 6"/>
              <p:cNvSpPr/>
              <p:nvPr/>
            </p:nvSpPr>
            <p:spPr>
              <a:xfrm rot="10800000">
                <a:off x="3607896" y="1788819"/>
                <a:ext cx="1851141" cy="2698877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4371628" y="4010019"/>
                <a:ext cx="334587" cy="53340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1" name="Isosceles Triangle 10"/>
              <p:cNvSpPr/>
              <p:nvPr/>
            </p:nvSpPr>
            <p:spPr>
              <a:xfrm rot="10800000">
                <a:off x="5611783" y="1788819"/>
                <a:ext cx="1847503" cy="2698877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6371877" y="4010019"/>
                <a:ext cx="334587" cy="53340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74547" name="TextBox 12"/>
            <p:cNvSpPr txBox="1">
              <a:spLocks noChangeArrowheads="1"/>
            </p:cNvSpPr>
            <p:nvPr/>
          </p:nvSpPr>
          <p:spPr bwMode="auto">
            <a:xfrm>
              <a:off x="1524000" y="1221877"/>
              <a:ext cx="1971675" cy="540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800">
                  <a:latin typeface="Calibri" pitchFamily="34" charset="0"/>
                </a:rPr>
                <a:t>Branded Display</a:t>
              </a:r>
            </a:p>
          </p:txBody>
        </p:sp>
        <p:sp>
          <p:nvSpPr>
            <p:cNvPr id="274548" name="TextBox 13"/>
            <p:cNvSpPr txBox="1">
              <a:spLocks noChangeArrowheads="1"/>
            </p:cNvSpPr>
            <p:nvPr/>
          </p:nvSpPr>
          <p:spPr bwMode="auto">
            <a:xfrm>
              <a:off x="3552825" y="988710"/>
              <a:ext cx="1971675" cy="8489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800">
                  <a:latin typeface="Calibri" pitchFamily="34" charset="0"/>
                </a:rPr>
                <a:t>Performance Display</a:t>
              </a:r>
            </a:p>
          </p:txBody>
        </p:sp>
        <p:sp>
          <p:nvSpPr>
            <p:cNvPr id="274549" name="TextBox 14"/>
            <p:cNvSpPr txBox="1">
              <a:spLocks noChangeArrowheads="1"/>
            </p:cNvSpPr>
            <p:nvPr/>
          </p:nvSpPr>
          <p:spPr bwMode="auto">
            <a:xfrm>
              <a:off x="5553074" y="1082450"/>
              <a:ext cx="1971676" cy="469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800">
                  <a:latin typeface="Calibri" pitchFamily="34" charset="0"/>
                </a:rPr>
                <a:t>Search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1887682" y="2696406"/>
              <a:ext cx="1247427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913388" y="2696406"/>
              <a:ext cx="124743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913638" y="2696406"/>
              <a:ext cx="124743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Freeform 41"/>
            <p:cNvSpPr/>
            <p:nvPr/>
          </p:nvSpPr>
          <p:spPr>
            <a:xfrm>
              <a:off x="1574915" y="1784839"/>
              <a:ext cx="1883872" cy="915548"/>
            </a:xfrm>
            <a:custGeom>
              <a:avLst/>
              <a:gdLst>
                <a:gd name="connsiteX0" fmla="*/ 0 w 1881187"/>
                <a:gd name="connsiteY0" fmla="*/ 0 h 914400"/>
                <a:gd name="connsiteX1" fmla="*/ 1881187 w 1881187"/>
                <a:gd name="connsiteY1" fmla="*/ 4762 h 914400"/>
                <a:gd name="connsiteX2" fmla="*/ 1552575 w 1881187"/>
                <a:gd name="connsiteY2" fmla="*/ 904875 h 914400"/>
                <a:gd name="connsiteX3" fmla="*/ 323850 w 1881187"/>
                <a:gd name="connsiteY3" fmla="*/ 914400 h 914400"/>
                <a:gd name="connsiteX4" fmla="*/ 0 w 1881187"/>
                <a:gd name="connsiteY4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187" h="914400">
                  <a:moveTo>
                    <a:pt x="0" y="0"/>
                  </a:moveTo>
                  <a:lnTo>
                    <a:pt x="1881187" y="4762"/>
                  </a:lnTo>
                  <a:lnTo>
                    <a:pt x="1552575" y="904875"/>
                  </a:lnTo>
                  <a:lnTo>
                    <a:pt x="323850" y="9144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24300" y="2692426"/>
              <a:ext cx="1229245" cy="1313613"/>
            </a:xfrm>
            <a:custGeom>
              <a:avLst/>
              <a:gdLst>
                <a:gd name="connsiteX0" fmla="*/ 0 w 1228725"/>
                <a:gd name="connsiteY0" fmla="*/ 0 h 1314450"/>
                <a:gd name="connsiteX1" fmla="*/ 1228725 w 1228725"/>
                <a:gd name="connsiteY1" fmla="*/ 0 h 1314450"/>
                <a:gd name="connsiteX2" fmla="*/ 766763 w 1228725"/>
                <a:gd name="connsiteY2" fmla="*/ 1314450 h 1314450"/>
                <a:gd name="connsiteX3" fmla="*/ 452438 w 1228725"/>
                <a:gd name="connsiteY3" fmla="*/ 1314450 h 1314450"/>
                <a:gd name="connsiteX4" fmla="*/ 0 w 1228725"/>
                <a:gd name="connsiteY4" fmla="*/ 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8725" h="1314450">
                  <a:moveTo>
                    <a:pt x="0" y="0"/>
                  </a:moveTo>
                  <a:lnTo>
                    <a:pt x="1228725" y="0"/>
                  </a:lnTo>
                  <a:lnTo>
                    <a:pt x="766763" y="1314450"/>
                  </a:lnTo>
                  <a:lnTo>
                    <a:pt x="452438" y="131445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371877" y="4006039"/>
              <a:ext cx="327314" cy="529425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3"/>
          <p:cNvSpPr/>
          <p:nvPr/>
        </p:nvSpPr>
        <p:spPr>
          <a:xfrm>
            <a:off x="3149600" y="2570163"/>
            <a:ext cx="2824163" cy="15557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8" name="Group 45"/>
          <p:cNvGrpSpPr>
            <a:grpSpLocks/>
          </p:cNvGrpSpPr>
          <p:nvPr/>
        </p:nvGrpSpPr>
        <p:grpSpPr bwMode="auto">
          <a:xfrm>
            <a:off x="3251200" y="2646363"/>
            <a:ext cx="2597150" cy="1381125"/>
            <a:chOff x="1574915" y="1082450"/>
            <a:chExt cx="5949835" cy="3460975"/>
          </a:xfrm>
        </p:grpSpPr>
        <p:grpSp>
          <p:nvGrpSpPr>
            <p:cNvPr id="274532" name="Group 16"/>
            <p:cNvGrpSpPr>
              <a:grpSpLocks/>
            </p:cNvGrpSpPr>
            <p:nvPr/>
          </p:nvGrpSpPr>
          <p:grpSpPr bwMode="auto">
            <a:xfrm>
              <a:off x="1590675" y="1790700"/>
              <a:ext cx="5867400" cy="2752725"/>
              <a:chOff x="1590675" y="1790700"/>
              <a:chExt cx="5867400" cy="2752725"/>
            </a:xfrm>
          </p:grpSpPr>
          <p:grpSp>
            <p:nvGrpSpPr>
              <p:cNvPr id="274539" name="Group 60"/>
              <p:cNvGrpSpPr>
                <a:grpSpLocks/>
              </p:cNvGrpSpPr>
              <p:nvPr/>
            </p:nvGrpSpPr>
            <p:grpSpPr bwMode="auto">
              <a:xfrm>
                <a:off x="1590675" y="1790700"/>
                <a:ext cx="1847850" cy="2752725"/>
                <a:chOff x="1590675" y="1790700"/>
                <a:chExt cx="1847850" cy="2752725"/>
              </a:xfrm>
            </p:grpSpPr>
            <p:sp>
              <p:nvSpPr>
                <p:cNvPr id="66" name="Isosceles Triangle 65"/>
                <p:cNvSpPr/>
                <p:nvPr/>
              </p:nvSpPr>
              <p:spPr>
                <a:xfrm rot="10800000">
                  <a:off x="1589463" y="1790557"/>
                  <a:ext cx="1847504" cy="2697174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67" name="Rectangle 66"/>
                <p:cNvSpPr/>
                <p:nvPr/>
              </p:nvSpPr>
              <p:spPr>
                <a:xfrm>
                  <a:off x="2349559" y="4010355"/>
                  <a:ext cx="334587" cy="53307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62" name="Isosceles Triangle 61"/>
              <p:cNvSpPr/>
              <p:nvPr/>
            </p:nvSpPr>
            <p:spPr>
              <a:xfrm rot="10800000">
                <a:off x="3607899" y="1790557"/>
                <a:ext cx="1851140" cy="2697174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4371631" y="4010355"/>
                <a:ext cx="334587" cy="53307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64" name="Isosceles Triangle 63"/>
              <p:cNvSpPr/>
              <p:nvPr/>
            </p:nvSpPr>
            <p:spPr>
              <a:xfrm rot="10800000">
                <a:off x="5611785" y="1790557"/>
                <a:ext cx="1847504" cy="2697174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6371881" y="4010355"/>
                <a:ext cx="334587" cy="53307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74533" name="TextBox 53"/>
            <p:cNvSpPr txBox="1">
              <a:spLocks noChangeArrowheads="1"/>
            </p:cNvSpPr>
            <p:nvPr/>
          </p:nvSpPr>
          <p:spPr bwMode="auto">
            <a:xfrm>
              <a:off x="5553074" y="1082450"/>
              <a:ext cx="1971676" cy="469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800">
                  <a:latin typeface="Calibri" pitchFamily="34" charset="0"/>
                </a:rPr>
                <a:t>Search</a:t>
              </a:r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1887681" y="2693592"/>
              <a:ext cx="124743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3913390" y="2693592"/>
              <a:ext cx="124742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5913641" y="2693592"/>
              <a:ext cx="124742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Freeform 57"/>
            <p:cNvSpPr/>
            <p:nvPr/>
          </p:nvSpPr>
          <p:spPr>
            <a:xfrm>
              <a:off x="1574915" y="1786578"/>
              <a:ext cx="1883872" cy="910994"/>
            </a:xfrm>
            <a:custGeom>
              <a:avLst/>
              <a:gdLst>
                <a:gd name="connsiteX0" fmla="*/ 0 w 1881187"/>
                <a:gd name="connsiteY0" fmla="*/ 0 h 914400"/>
                <a:gd name="connsiteX1" fmla="*/ 1881187 w 1881187"/>
                <a:gd name="connsiteY1" fmla="*/ 4762 h 914400"/>
                <a:gd name="connsiteX2" fmla="*/ 1552575 w 1881187"/>
                <a:gd name="connsiteY2" fmla="*/ 904875 h 914400"/>
                <a:gd name="connsiteX3" fmla="*/ 323850 w 1881187"/>
                <a:gd name="connsiteY3" fmla="*/ 914400 h 914400"/>
                <a:gd name="connsiteX4" fmla="*/ 0 w 1881187"/>
                <a:gd name="connsiteY4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187" h="914400">
                  <a:moveTo>
                    <a:pt x="0" y="0"/>
                  </a:moveTo>
                  <a:lnTo>
                    <a:pt x="1881187" y="4762"/>
                  </a:lnTo>
                  <a:lnTo>
                    <a:pt x="1552575" y="904875"/>
                  </a:lnTo>
                  <a:lnTo>
                    <a:pt x="323850" y="9144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371880" y="4006376"/>
              <a:ext cx="327314" cy="529093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9" name="Rectangle 68"/>
          <p:cNvSpPr/>
          <p:nvPr/>
        </p:nvSpPr>
        <p:spPr>
          <a:xfrm>
            <a:off x="6153150" y="2568575"/>
            <a:ext cx="2825750" cy="15557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4" name="Group 69"/>
          <p:cNvGrpSpPr>
            <a:grpSpLocks/>
          </p:cNvGrpSpPr>
          <p:nvPr/>
        </p:nvGrpSpPr>
        <p:grpSpPr bwMode="auto">
          <a:xfrm>
            <a:off x="6253163" y="2644775"/>
            <a:ext cx="2590800" cy="1379538"/>
            <a:chOff x="1590675" y="1082450"/>
            <a:chExt cx="5934075" cy="3460975"/>
          </a:xfrm>
        </p:grpSpPr>
        <p:grpSp>
          <p:nvGrpSpPr>
            <p:cNvPr id="274518" name="Group 16"/>
            <p:cNvGrpSpPr>
              <a:grpSpLocks/>
            </p:cNvGrpSpPr>
            <p:nvPr/>
          </p:nvGrpSpPr>
          <p:grpSpPr bwMode="auto">
            <a:xfrm>
              <a:off x="1590675" y="1790700"/>
              <a:ext cx="5867400" cy="2752725"/>
              <a:chOff x="1590675" y="1790700"/>
              <a:chExt cx="5867400" cy="2752725"/>
            </a:xfrm>
          </p:grpSpPr>
          <p:grpSp>
            <p:nvGrpSpPr>
              <p:cNvPr id="274525" name="Group 60"/>
              <p:cNvGrpSpPr>
                <a:grpSpLocks/>
              </p:cNvGrpSpPr>
              <p:nvPr/>
            </p:nvGrpSpPr>
            <p:grpSpPr bwMode="auto">
              <a:xfrm>
                <a:off x="1590675" y="1790700"/>
                <a:ext cx="1847850" cy="2752725"/>
                <a:chOff x="1590675" y="1790700"/>
                <a:chExt cx="1847850" cy="2752725"/>
              </a:xfrm>
            </p:grpSpPr>
            <p:sp>
              <p:nvSpPr>
                <p:cNvPr id="86" name="Isosceles Triangle 85"/>
                <p:cNvSpPr/>
                <p:nvPr/>
              </p:nvSpPr>
              <p:spPr>
                <a:xfrm rot="10800000">
                  <a:off x="1590675" y="1791372"/>
                  <a:ext cx="1847126" cy="2696295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87" name="Rectangle 86"/>
                <p:cNvSpPr/>
                <p:nvPr/>
              </p:nvSpPr>
              <p:spPr>
                <a:xfrm>
                  <a:off x="2350614" y="4009742"/>
                  <a:ext cx="334519" cy="533683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82" name="Isosceles Triangle 81"/>
              <p:cNvSpPr/>
              <p:nvPr/>
            </p:nvSpPr>
            <p:spPr>
              <a:xfrm rot="10800000">
                <a:off x="3608696" y="1791372"/>
                <a:ext cx="1850763" cy="269629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372271" y="4009742"/>
                <a:ext cx="334519" cy="53368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84" name="Isosceles Triangle 83"/>
              <p:cNvSpPr/>
              <p:nvPr/>
            </p:nvSpPr>
            <p:spPr>
              <a:xfrm rot="10800000">
                <a:off x="5612174" y="1791372"/>
                <a:ext cx="1847126" cy="269629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6372113" y="4009742"/>
                <a:ext cx="334519" cy="53368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74519" name="TextBox 73"/>
            <p:cNvSpPr txBox="1">
              <a:spLocks noChangeArrowheads="1"/>
            </p:cNvSpPr>
            <p:nvPr/>
          </p:nvSpPr>
          <p:spPr bwMode="auto">
            <a:xfrm>
              <a:off x="5553074" y="1082450"/>
              <a:ext cx="1971676" cy="469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800">
                  <a:latin typeface="Calibri" pitchFamily="34" charset="0"/>
                </a:rPr>
                <a:t>Search</a:t>
              </a: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1888833" y="2695448"/>
              <a:ext cx="1247173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3914126" y="2695448"/>
              <a:ext cx="1247175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5913967" y="2695448"/>
              <a:ext cx="1247175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Freeform 78"/>
            <p:cNvSpPr/>
            <p:nvPr/>
          </p:nvSpPr>
          <p:spPr>
            <a:xfrm>
              <a:off x="3925035" y="2691464"/>
              <a:ext cx="1228993" cy="1314294"/>
            </a:xfrm>
            <a:custGeom>
              <a:avLst/>
              <a:gdLst>
                <a:gd name="connsiteX0" fmla="*/ 0 w 1228725"/>
                <a:gd name="connsiteY0" fmla="*/ 0 h 1314450"/>
                <a:gd name="connsiteX1" fmla="*/ 1228725 w 1228725"/>
                <a:gd name="connsiteY1" fmla="*/ 0 h 1314450"/>
                <a:gd name="connsiteX2" fmla="*/ 766763 w 1228725"/>
                <a:gd name="connsiteY2" fmla="*/ 1314450 h 1314450"/>
                <a:gd name="connsiteX3" fmla="*/ 452438 w 1228725"/>
                <a:gd name="connsiteY3" fmla="*/ 1314450 h 1314450"/>
                <a:gd name="connsiteX4" fmla="*/ 0 w 1228725"/>
                <a:gd name="connsiteY4" fmla="*/ 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8725" h="1314450">
                  <a:moveTo>
                    <a:pt x="0" y="0"/>
                  </a:moveTo>
                  <a:lnTo>
                    <a:pt x="1228725" y="0"/>
                  </a:lnTo>
                  <a:lnTo>
                    <a:pt x="766763" y="1314450"/>
                  </a:lnTo>
                  <a:lnTo>
                    <a:pt x="452438" y="131445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6372113" y="4005758"/>
              <a:ext cx="327247" cy="529701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8" name="Rectangle 87"/>
          <p:cNvSpPr/>
          <p:nvPr/>
        </p:nvSpPr>
        <p:spPr>
          <a:xfrm>
            <a:off x="127000" y="4740275"/>
            <a:ext cx="2825750" cy="15557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7" name="Group 88"/>
          <p:cNvGrpSpPr>
            <a:grpSpLocks/>
          </p:cNvGrpSpPr>
          <p:nvPr/>
        </p:nvGrpSpPr>
        <p:grpSpPr bwMode="auto">
          <a:xfrm>
            <a:off x="227013" y="4816475"/>
            <a:ext cx="2590800" cy="1379538"/>
            <a:chOff x="1590675" y="1082450"/>
            <a:chExt cx="5934075" cy="3460975"/>
          </a:xfrm>
        </p:grpSpPr>
        <p:grpSp>
          <p:nvGrpSpPr>
            <p:cNvPr id="274505" name="Group 16"/>
            <p:cNvGrpSpPr>
              <a:grpSpLocks/>
            </p:cNvGrpSpPr>
            <p:nvPr/>
          </p:nvGrpSpPr>
          <p:grpSpPr bwMode="auto">
            <a:xfrm>
              <a:off x="1590675" y="1790700"/>
              <a:ext cx="5867400" cy="2752725"/>
              <a:chOff x="1590675" y="1790700"/>
              <a:chExt cx="5867400" cy="2752725"/>
            </a:xfrm>
          </p:grpSpPr>
          <p:grpSp>
            <p:nvGrpSpPr>
              <p:cNvPr id="274511" name="Group 99"/>
              <p:cNvGrpSpPr>
                <a:grpSpLocks/>
              </p:cNvGrpSpPr>
              <p:nvPr/>
            </p:nvGrpSpPr>
            <p:grpSpPr bwMode="auto">
              <a:xfrm>
                <a:off x="1590675" y="1790700"/>
                <a:ext cx="1847850" cy="2752725"/>
                <a:chOff x="1590675" y="1790700"/>
                <a:chExt cx="1847850" cy="2752725"/>
              </a:xfrm>
            </p:grpSpPr>
            <p:sp>
              <p:nvSpPr>
                <p:cNvPr id="105" name="Isosceles Triangle 104"/>
                <p:cNvSpPr/>
                <p:nvPr/>
              </p:nvSpPr>
              <p:spPr>
                <a:xfrm rot="10800000">
                  <a:off x="1590675" y="1791372"/>
                  <a:ext cx="1847126" cy="2696295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6" name="Rectangle 105"/>
                <p:cNvSpPr/>
                <p:nvPr/>
              </p:nvSpPr>
              <p:spPr>
                <a:xfrm>
                  <a:off x="2350614" y="4009742"/>
                  <a:ext cx="334519" cy="533683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1" name="Isosceles Triangle 100"/>
              <p:cNvSpPr/>
              <p:nvPr/>
            </p:nvSpPr>
            <p:spPr>
              <a:xfrm rot="10800000">
                <a:off x="3608696" y="1791372"/>
                <a:ext cx="1850763" cy="269629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4372271" y="4009742"/>
                <a:ext cx="334519" cy="53368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3" name="Isosceles Triangle 102"/>
              <p:cNvSpPr/>
              <p:nvPr/>
            </p:nvSpPr>
            <p:spPr>
              <a:xfrm rot="10800000">
                <a:off x="5612174" y="1791372"/>
                <a:ext cx="1847126" cy="269629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4" name="Rectangle 103"/>
              <p:cNvSpPr/>
              <p:nvPr/>
            </p:nvSpPr>
            <p:spPr>
              <a:xfrm>
                <a:off x="6372113" y="4009742"/>
                <a:ext cx="334519" cy="53368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74506" name="TextBox 92"/>
            <p:cNvSpPr txBox="1">
              <a:spLocks noChangeArrowheads="1"/>
            </p:cNvSpPr>
            <p:nvPr/>
          </p:nvSpPr>
          <p:spPr bwMode="auto">
            <a:xfrm>
              <a:off x="5553074" y="1082450"/>
              <a:ext cx="1971676" cy="469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800">
                  <a:latin typeface="Calibri" pitchFamily="34" charset="0"/>
                </a:rPr>
                <a:t>Search</a:t>
              </a:r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1888833" y="2695448"/>
              <a:ext cx="1247173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3914126" y="2695448"/>
              <a:ext cx="1247175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5913967" y="2695448"/>
              <a:ext cx="1247175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Rectangle 98"/>
            <p:cNvSpPr/>
            <p:nvPr/>
          </p:nvSpPr>
          <p:spPr>
            <a:xfrm>
              <a:off x="6372113" y="4005758"/>
              <a:ext cx="327247" cy="529701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7" name="Rectangle 106"/>
          <p:cNvSpPr/>
          <p:nvPr/>
        </p:nvSpPr>
        <p:spPr>
          <a:xfrm>
            <a:off x="3146425" y="4737100"/>
            <a:ext cx="2825750" cy="15557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3" name="Group 107"/>
          <p:cNvGrpSpPr>
            <a:grpSpLocks/>
          </p:cNvGrpSpPr>
          <p:nvPr/>
        </p:nvGrpSpPr>
        <p:grpSpPr bwMode="auto">
          <a:xfrm>
            <a:off x="3254375" y="4814888"/>
            <a:ext cx="2590800" cy="1379537"/>
            <a:chOff x="1590675" y="1082450"/>
            <a:chExt cx="5934075" cy="3460975"/>
          </a:xfrm>
        </p:grpSpPr>
        <p:grpSp>
          <p:nvGrpSpPr>
            <p:cNvPr id="274492" name="Group 16"/>
            <p:cNvGrpSpPr>
              <a:grpSpLocks/>
            </p:cNvGrpSpPr>
            <p:nvPr/>
          </p:nvGrpSpPr>
          <p:grpSpPr bwMode="auto">
            <a:xfrm>
              <a:off x="1590675" y="1790700"/>
              <a:ext cx="5867400" cy="2752725"/>
              <a:chOff x="1590675" y="1790700"/>
              <a:chExt cx="5867400" cy="2752725"/>
            </a:xfrm>
          </p:grpSpPr>
          <p:grpSp>
            <p:nvGrpSpPr>
              <p:cNvPr id="274498" name="Group 60"/>
              <p:cNvGrpSpPr>
                <a:grpSpLocks/>
              </p:cNvGrpSpPr>
              <p:nvPr/>
            </p:nvGrpSpPr>
            <p:grpSpPr bwMode="auto">
              <a:xfrm>
                <a:off x="1590675" y="1790700"/>
                <a:ext cx="1847850" cy="2752725"/>
                <a:chOff x="1590675" y="1790700"/>
                <a:chExt cx="1847850" cy="2752725"/>
              </a:xfrm>
            </p:grpSpPr>
            <p:sp>
              <p:nvSpPr>
                <p:cNvPr id="124" name="Isosceles Triangle 123"/>
                <p:cNvSpPr/>
                <p:nvPr/>
              </p:nvSpPr>
              <p:spPr>
                <a:xfrm rot="10800000">
                  <a:off x="1590675" y="1791372"/>
                  <a:ext cx="1847126" cy="2696295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25" name="Rectangle 124"/>
                <p:cNvSpPr/>
                <p:nvPr/>
              </p:nvSpPr>
              <p:spPr>
                <a:xfrm>
                  <a:off x="2350616" y="4009742"/>
                  <a:ext cx="334519" cy="533683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20" name="Isosceles Triangle 119"/>
              <p:cNvSpPr/>
              <p:nvPr/>
            </p:nvSpPr>
            <p:spPr>
              <a:xfrm rot="10800000">
                <a:off x="3608698" y="1791372"/>
                <a:ext cx="1850761" cy="269629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21" name="Rectangle 120"/>
              <p:cNvSpPr/>
              <p:nvPr/>
            </p:nvSpPr>
            <p:spPr>
              <a:xfrm>
                <a:off x="4372274" y="4009742"/>
                <a:ext cx="334519" cy="53368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22" name="Isosceles Triangle 121"/>
              <p:cNvSpPr/>
              <p:nvPr/>
            </p:nvSpPr>
            <p:spPr>
              <a:xfrm rot="10800000">
                <a:off x="5612174" y="1791372"/>
                <a:ext cx="1847126" cy="269629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6372115" y="4009742"/>
                <a:ext cx="334519" cy="53368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74493" name="TextBox 111"/>
            <p:cNvSpPr txBox="1">
              <a:spLocks noChangeArrowheads="1"/>
            </p:cNvSpPr>
            <p:nvPr/>
          </p:nvSpPr>
          <p:spPr bwMode="auto">
            <a:xfrm>
              <a:off x="5553074" y="1082450"/>
              <a:ext cx="1971676" cy="469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800">
                  <a:latin typeface="Calibri" pitchFamily="34" charset="0"/>
                </a:rPr>
                <a:t>Search</a:t>
              </a:r>
            </a:p>
          </p:txBody>
        </p:sp>
        <p:cxnSp>
          <p:nvCxnSpPr>
            <p:cNvPr id="113" name="Straight Connector 112"/>
            <p:cNvCxnSpPr/>
            <p:nvPr/>
          </p:nvCxnSpPr>
          <p:spPr>
            <a:xfrm>
              <a:off x="1888833" y="2695447"/>
              <a:ext cx="1247175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3914128" y="2695447"/>
              <a:ext cx="1247173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5913970" y="2695447"/>
              <a:ext cx="1247173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Freeform 116"/>
            <p:cNvSpPr/>
            <p:nvPr/>
          </p:nvSpPr>
          <p:spPr>
            <a:xfrm>
              <a:off x="3925035" y="2691465"/>
              <a:ext cx="1228993" cy="1314295"/>
            </a:xfrm>
            <a:custGeom>
              <a:avLst/>
              <a:gdLst>
                <a:gd name="connsiteX0" fmla="*/ 0 w 1228725"/>
                <a:gd name="connsiteY0" fmla="*/ 0 h 1314450"/>
                <a:gd name="connsiteX1" fmla="*/ 1228725 w 1228725"/>
                <a:gd name="connsiteY1" fmla="*/ 0 h 1314450"/>
                <a:gd name="connsiteX2" fmla="*/ 766763 w 1228725"/>
                <a:gd name="connsiteY2" fmla="*/ 1314450 h 1314450"/>
                <a:gd name="connsiteX3" fmla="*/ 452438 w 1228725"/>
                <a:gd name="connsiteY3" fmla="*/ 1314450 h 1314450"/>
                <a:gd name="connsiteX4" fmla="*/ 0 w 1228725"/>
                <a:gd name="connsiteY4" fmla="*/ 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8725" h="1314450">
                  <a:moveTo>
                    <a:pt x="0" y="0"/>
                  </a:moveTo>
                  <a:lnTo>
                    <a:pt x="1228725" y="0"/>
                  </a:lnTo>
                  <a:lnTo>
                    <a:pt x="766763" y="1314450"/>
                  </a:lnTo>
                  <a:lnTo>
                    <a:pt x="452438" y="131445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26" name="Rectangle 125"/>
          <p:cNvSpPr/>
          <p:nvPr/>
        </p:nvSpPr>
        <p:spPr>
          <a:xfrm>
            <a:off x="6151563" y="4735513"/>
            <a:ext cx="2824162" cy="15557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7" name="Group 126"/>
          <p:cNvGrpSpPr>
            <a:grpSpLocks/>
          </p:cNvGrpSpPr>
          <p:nvPr/>
        </p:nvGrpSpPr>
        <p:grpSpPr bwMode="auto">
          <a:xfrm>
            <a:off x="6245225" y="4811713"/>
            <a:ext cx="2597150" cy="1379537"/>
            <a:chOff x="1574915" y="1082450"/>
            <a:chExt cx="5949835" cy="3460975"/>
          </a:xfrm>
        </p:grpSpPr>
        <p:grpSp>
          <p:nvGrpSpPr>
            <p:cNvPr id="274479" name="Group 16"/>
            <p:cNvGrpSpPr>
              <a:grpSpLocks/>
            </p:cNvGrpSpPr>
            <p:nvPr/>
          </p:nvGrpSpPr>
          <p:grpSpPr bwMode="auto">
            <a:xfrm>
              <a:off x="1590675" y="1790700"/>
              <a:ext cx="5867400" cy="2752725"/>
              <a:chOff x="1590675" y="1790700"/>
              <a:chExt cx="5867400" cy="2752725"/>
            </a:xfrm>
          </p:grpSpPr>
          <p:grpSp>
            <p:nvGrpSpPr>
              <p:cNvPr id="274485" name="Group 137"/>
              <p:cNvGrpSpPr>
                <a:grpSpLocks/>
              </p:cNvGrpSpPr>
              <p:nvPr/>
            </p:nvGrpSpPr>
            <p:grpSpPr bwMode="auto">
              <a:xfrm>
                <a:off x="1590675" y="1790700"/>
                <a:ext cx="1847850" cy="2752725"/>
                <a:chOff x="1590675" y="1790700"/>
                <a:chExt cx="1847850" cy="2752725"/>
              </a:xfrm>
            </p:grpSpPr>
            <p:sp>
              <p:nvSpPr>
                <p:cNvPr id="143" name="Isosceles Triangle 142"/>
                <p:cNvSpPr/>
                <p:nvPr/>
              </p:nvSpPr>
              <p:spPr>
                <a:xfrm rot="10800000">
                  <a:off x="1589463" y="1791372"/>
                  <a:ext cx="1847504" cy="2696295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44" name="Rectangle 143"/>
                <p:cNvSpPr/>
                <p:nvPr/>
              </p:nvSpPr>
              <p:spPr>
                <a:xfrm>
                  <a:off x="2349559" y="4009742"/>
                  <a:ext cx="334587" cy="533683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39" name="Isosceles Triangle 138"/>
              <p:cNvSpPr/>
              <p:nvPr/>
            </p:nvSpPr>
            <p:spPr>
              <a:xfrm rot="10800000">
                <a:off x="3607899" y="1791372"/>
                <a:ext cx="1851140" cy="269629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4371631" y="4009742"/>
                <a:ext cx="334587" cy="53368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41" name="Isosceles Triangle 140"/>
              <p:cNvSpPr/>
              <p:nvPr/>
            </p:nvSpPr>
            <p:spPr>
              <a:xfrm rot="10800000">
                <a:off x="5611785" y="1791372"/>
                <a:ext cx="1847504" cy="269629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6371881" y="4009742"/>
                <a:ext cx="334587" cy="53368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74480" name="TextBox 130"/>
            <p:cNvSpPr txBox="1">
              <a:spLocks noChangeArrowheads="1"/>
            </p:cNvSpPr>
            <p:nvPr/>
          </p:nvSpPr>
          <p:spPr bwMode="auto">
            <a:xfrm>
              <a:off x="5553074" y="1082450"/>
              <a:ext cx="1971676" cy="469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800">
                  <a:latin typeface="Calibri" pitchFamily="34" charset="0"/>
                </a:rPr>
                <a:t>Search</a:t>
              </a:r>
            </a:p>
          </p:txBody>
        </p:sp>
        <p:cxnSp>
          <p:nvCxnSpPr>
            <p:cNvPr id="132" name="Straight Connector 131"/>
            <p:cNvCxnSpPr/>
            <p:nvPr/>
          </p:nvCxnSpPr>
          <p:spPr>
            <a:xfrm>
              <a:off x="1887681" y="2695447"/>
              <a:ext cx="124743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3913390" y="2695447"/>
              <a:ext cx="124742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5913641" y="2695447"/>
              <a:ext cx="1247428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Freeform 134"/>
            <p:cNvSpPr/>
            <p:nvPr/>
          </p:nvSpPr>
          <p:spPr>
            <a:xfrm>
              <a:off x="1574915" y="1783407"/>
              <a:ext cx="1883872" cy="916024"/>
            </a:xfrm>
            <a:custGeom>
              <a:avLst/>
              <a:gdLst>
                <a:gd name="connsiteX0" fmla="*/ 0 w 1881187"/>
                <a:gd name="connsiteY0" fmla="*/ 0 h 914400"/>
                <a:gd name="connsiteX1" fmla="*/ 1881187 w 1881187"/>
                <a:gd name="connsiteY1" fmla="*/ 4762 h 914400"/>
                <a:gd name="connsiteX2" fmla="*/ 1552575 w 1881187"/>
                <a:gd name="connsiteY2" fmla="*/ 904875 h 914400"/>
                <a:gd name="connsiteX3" fmla="*/ 323850 w 1881187"/>
                <a:gd name="connsiteY3" fmla="*/ 914400 h 914400"/>
                <a:gd name="connsiteX4" fmla="*/ 0 w 1881187"/>
                <a:gd name="connsiteY4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187" h="914400">
                  <a:moveTo>
                    <a:pt x="0" y="0"/>
                  </a:moveTo>
                  <a:lnTo>
                    <a:pt x="1881187" y="4762"/>
                  </a:lnTo>
                  <a:lnTo>
                    <a:pt x="1552575" y="904875"/>
                  </a:lnTo>
                  <a:lnTo>
                    <a:pt x="323850" y="9144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46" name="Left Brace 145"/>
          <p:cNvSpPr/>
          <p:nvPr/>
        </p:nvSpPr>
        <p:spPr>
          <a:xfrm rot="5400000">
            <a:off x="4439445" y="-2201069"/>
            <a:ext cx="214312" cy="8823325"/>
          </a:xfrm>
          <a:prstGeom prst="leftBrace">
            <a:avLst>
              <a:gd name="adj1" fmla="val 8333"/>
              <a:gd name="adj2" fmla="val 50000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546" name="TextBox 146"/>
          <p:cNvSpPr txBox="1">
            <a:spLocks noChangeArrowheads="1"/>
          </p:cNvSpPr>
          <p:nvPr/>
        </p:nvSpPr>
        <p:spPr bwMode="auto">
          <a:xfrm>
            <a:off x="3951288" y="1697038"/>
            <a:ext cx="11858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Category</a:t>
            </a:r>
          </a:p>
        </p:txBody>
      </p:sp>
      <p:sp>
        <p:nvSpPr>
          <p:cNvPr id="22547" name="TextBox 147"/>
          <p:cNvSpPr txBox="1">
            <a:spLocks noChangeArrowheads="1"/>
          </p:cNvSpPr>
          <p:nvPr/>
        </p:nvSpPr>
        <p:spPr bwMode="auto">
          <a:xfrm>
            <a:off x="100013" y="2309813"/>
            <a:ext cx="1968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Advertiser 1</a:t>
            </a:r>
          </a:p>
        </p:txBody>
      </p:sp>
      <p:sp>
        <p:nvSpPr>
          <p:cNvPr id="22548" name="TextBox 148"/>
          <p:cNvSpPr txBox="1">
            <a:spLocks noChangeArrowheads="1"/>
          </p:cNvSpPr>
          <p:nvPr/>
        </p:nvSpPr>
        <p:spPr bwMode="auto">
          <a:xfrm>
            <a:off x="3143250" y="2306638"/>
            <a:ext cx="19685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Advertiser 2</a:t>
            </a:r>
          </a:p>
        </p:txBody>
      </p:sp>
      <p:sp>
        <p:nvSpPr>
          <p:cNvPr id="22549" name="TextBox 149"/>
          <p:cNvSpPr txBox="1">
            <a:spLocks noChangeArrowheads="1"/>
          </p:cNvSpPr>
          <p:nvPr/>
        </p:nvSpPr>
        <p:spPr bwMode="auto">
          <a:xfrm>
            <a:off x="6154738" y="2311400"/>
            <a:ext cx="19685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Advertiser 3</a:t>
            </a:r>
          </a:p>
        </p:txBody>
      </p:sp>
      <p:sp>
        <p:nvSpPr>
          <p:cNvPr id="22550" name="TextBox 150"/>
          <p:cNvSpPr txBox="1">
            <a:spLocks noChangeArrowheads="1"/>
          </p:cNvSpPr>
          <p:nvPr/>
        </p:nvSpPr>
        <p:spPr bwMode="auto">
          <a:xfrm>
            <a:off x="128588" y="4468813"/>
            <a:ext cx="1968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Advertiser 4</a:t>
            </a:r>
          </a:p>
        </p:txBody>
      </p:sp>
      <p:sp>
        <p:nvSpPr>
          <p:cNvPr id="22551" name="TextBox 151"/>
          <p:cNvSpPr txBox="1">
            <a:spLocks noChangeArrowheads="1"/>
          </p:cNvSpPr>
          <p:nvPr/>
        </p:nvSpPr>
        <p:spPr bwMode="auto">
          <a:xfrm>
            <a:off x="3148013" y="4473575"/>
            <a:ext cx="19685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Advertiser 5</a:t>
            </a:r>
          </a:p>
        </p:txBody>
      </p:sp>
      <p:sp>
        <p:nvSpPr>
          <p:cNvPr id="22552" name="TextBox 152"/>
          <p:cNvSpPr txBox="1">
            <a:spLocks noChangeArrowheads="1"/>
          </p:cNvSpPr>
          <p:nvPr/>
        </p:nvSpPr>
        <p:spPr bwMode="auto">
          <a:xfrm>
            <a:off x="6153150" y="4471988"/>
            <a:ext cx="1968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Advertiser 6</a:t>
            </a:r>
          </a:p>
        </p:txBody>
      </p:sp>
      <p:sp>
        <p:nvSpPr>
          <p:cNvPr id="127" name="TextBox 12"/>
          <p:cNvSpPr txBox="1">
            <a:spLocks noChangeArrowheads="1"/>
          </p:cNvSpPr>
          <p:nvPr/>
        </p:nvSpPr>
        <p:spPr bwMode="auto">
          <a:xfrm>
            <a:off x="3228975" y="2701925"/>
            <a:ext cx="8604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Branded Display</a:t>
            </a:r>
          </a:p>
        </p:txBody>
      </p:sp>
      <p:sp>
        <p:nvSpPr>
          <p:cNvPr id="128" name="TextBox 13"/>
          <p:cNvSpPr txBox="1">
            <a:spLocks noChangeArrowheads="1"/>
          </p:cNvSpPr>
          <p:nvPr/>
        </p:nvSpPr>
        <p:spPr bwMode="auto">
          <a:xfrm>
            <a:off x="4114800" y="2608263"/>
            <a:ext cx="8604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Performance Display</a:t>
            </a:r>
          </a:p>
        </p:txBody>
      </p:sp>
      <p:sp>
        <p:nvSpPr>
          <p:cNvPr id="129" name="TextBox 12"/>
          <p:cNvSpPr txBox="1">
            <a:spLocks noChangeArrowheads="1"/>
          </p:cNvSpPr>
          <p:nvPr/>
        </p:nvSpPr>
        <p:spPr bwMode="auto">
          <a:xfrm>
            <a:off x="6224588" y="2706688"/>
            <a:ext cx="8620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Branded Display</a:t>
            </a:r>
          </a:p>
        </p:txBody>
      </p:sp>
      <p:sp>
        <p:nvSpPr>
          <p:cNvPr id="130" name="TextBox 13"/>
          <p:cNvSpPr txBox="1">
            <a:spLocks noChangeArrowheads="1"/>
          </p:cNvSpPr>
          <p:nvPr/>
        </p:nvSpPr>
        <p:spPr bwMode="auto">
          <a:xfrm>
            <a:off x="7110413" y="2614613"/>
            <a:ext cx="8604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Performance Display</a:t>
            </a:r>
          </a:p>
        </p:txBody>
      </p:sp>
      <p:sp>
        <p:nvSpPr>
          <p:cNvPr id="131" name="TextBox 12"/>
          <p:cNvSpPr txBox="1">
            <a:spLocks noChangeArrowheads="1"/>
          </p:cNvSpPr>
          <p:nvPr/>
        </p:nvSpPr>
        <p:spPr bwMode="auto">
          <a:xfrm>
            <a:off x="6219825" y="4856163"/>
            <a:ext cx="8604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Branded Display</a:t>
            </a:r>
          </a:p>
        </p:txBody>
      </p:sp>
      <p:sp>
        <p:nvSpPr>
          <p:cNvPr id="136" name="TextBox 13"/>
          <p:cNvSpPr txBox="1">
            <a:spLocks noChangeArrowheads="1"/>
          </p:cNvSpPr>
          <p:nvPr/>
        </p:nvSpPr>
        <p:spPr bwMode="auto">
          <a:xfrm>
            <a:off x="7105650" y="4762500"/>
            <a:ext cx="8604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Performance Display</a:t>
            </a:r>
          </a:p>
        </p:txBody>
      </p:sp>
      <p:sp>
        <p:nvSpPr>
          <p:cNvPr id="137" name="TextBox 12"/>
          <p:cNvSpPr txBox="1">
            <a:spLocks noChangeArrowheads="1"/>
          </p:cNvSpPr>
          <p:nvPr/>
        </p:nvSpPr>
        <p:spPr bwMode="auto">
          <a:xfrm>
            <a:off x="3225800" y="4860925"/>
            <a:ext cx="8604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Branded Display</a:t>
            </a:r>
          </a:p>
        </p:txBody>
      </p:sp>
      <p:sp>
        <p:nvSpPr>
          <p:cNvPr id="138" name="TextBox 13"/>
          <p:cNvSpPr txBox="1">
            <a:spLocks noChangeArrowheads="1"/>
          </p:cNvSpPr>
          <p:nvPr/>
        </p:nvSpPr>
        <p:spPr bwMode="auto">
          <a:xfrm>
            <a:off x="4111625" y="4768850"/>
            <a:ext cx="8604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Performance Display</a:t>
            </a:r>
          </a:p>
        </p:txBody>
      </p:sp>
      <p:sp>
        <p:nvSpPr>
          <p:cNvPr id="145" name="TextBox 12"/>
          <p:cNvSpPr txBox="1">
            <a:spLocks noChangeArrowheads="1"/>
          </p:cNvSpPr>
          <p:nvPr/>
        </p:nvSpPr>
        <p:spPr bwMode="auto">
          <a:xfrm>
            <a:off x="193675" y="4859338"/>
            <a:ext cx="8604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Branded Display</a:t>
            </a:r>
          </a:p>
        </p:txBody>
      </p:sp>
      <p:sp>
        <p:nvSpPr>
          <p:cNvPr id="147" name="TextBox 13"/>
          <p:cNvSpPr txBox="1">
            <a:spLocks noChangeArrowheads="1"/>
          </p:cNvSpPr>
          <p:nvPr/>
        </p:nvSpPr>
        <p:spPr bwMode="auto">
          <a:xfrm>
            <a:off x="1079500" y="4765675"/>
            <a:ext cx="8604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>
                <a:latin typeface="Calibri" pitchFamily="34" charset="0"/>
              </a:rPr>
              <a:t>Performance Display</a:t>
            </a:r>
          </a:p>
        </p:txBody>
      </p:sp>
      <p:grpSp>
        <p:nvGrpSpPr>
          <p:cNvPr id="30" name="Group 159"/>
          <p:cNvGrpSpPr>
            <a:grpSpLocks/>
          </p:cNvGrpSpPr>
          <p:nvPr/>
        </p:nvGrpSpPr>
        <p:grpSpPr bwMode="auto">
          <a:xfrm>
            <a:off x="3060700" y="1978025"/>
            <a:ext cx="3224213" cy="4081463"/>
            <a:chOff x="2906476" y="1605502"/>
            <a:chExt cx="3223104" cy="4082377"/>
          </a:xfrm>
        </p:grpSpPr>
        <p:grpSp>
          <p:nvGrpSpPr>
            <p:cNvPr id="274468" name="Group 158"/>
            <p:cNvGrpSpPr>
              <a:grpSpLocks/>
            </p:cNvGrpSpPr>
            <p:nvPr/>
          </p:nvGrpSpPr>
          <p:grpSpPr bwMode="auto">
            <a:xfrm>
              <a:off x="2906476" y="1605502"/>
              <a:ext cx="3223104" cy="4082377"/>
              <a:chOff x="1511628" y="2574146"/>
              <a:chExt cx="2022151" cy="2958631"/>
            </a:xfrm>
          </p:grpSpPr>
          <p:grpSp>
            <p:nvGrpSpPr>
              <p:cNvPr id="274472" name="Group 15"/>
              <p:cNvGrpSpPr>
                <a:grpSpLocks/>
              </p:cNvGrpSpPr>
              <p:nvPr/>
            </p:nvGrpSpPr>
            <p:grpSpPr bwMode="auto">
              <a:xfrm>
                <a:off x="1527244" y="2578415"/>
                <a:ext cx="1983114" cy="2954362"/>
                <a:chOff x="1589463" y="1788819"/>
                <a:chExt cx="1847504" cy="2754606"/>
              </a:xfrm>
            </p:grpSpPr>
            <p:sp>
              <p:nvSpPr>
                <p:cNvPr id="170" name="Isosceles Triangle 169"/>
                <p:cNvSpPr/>
                <p:nvPr/>
              </p:nvSpPr>
              <p:spPr>
                <a:xfrm rot="10800000">
                  <a:off x="1589756" y="1789131"/>
                  <a:ext cx="1846769" cy="2698500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71" name="Rectangle 170"/>
                <p:cNvSpPr/>
                <p:nvPr/>
              </p:nvSpPr>
              <p:spPr>
                <a:xfrm>
                  <a:off x="2349426" y="4010162"/>
                  <a:ext cx="334848" cy="533263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cxnSp>
            <p:nvCxnSpPr>
              <p:cNvPr id="166" name="Straight Connector 165"/>
              <p:cNvCxnSpPr/>
              <p:nvPr/>
            </p:nvCxnSpPr>
            <p:spPr bwMode="auto">
              <a:xfrm>
                <a:off x="1847160" y="3552301"/>
                <a:ext cx="1339139" cy="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Freeform 166"/>
              <p:cNvSpPr/>
              <p:nvPr/>
            </p:nvSpPr>
            <p:spPr bwMode="auto">
              <a:xfrm>
                <a:off x="1511628" y="2574146"/>
                <a:ext cx="2022151" cy="981607"/>
              </a:xfrm>
              <a:custGeom>
                <a:avLst/>
                <a:gdLst>
                  <a:gd name="connsiteX0" fmla="*/ 0 w 1881187"/>
                  <a:gd name="connsiteY0" fmla="*/ 0 h 914400"/>
                  <a:gd name="connsiteX1" fmla="*/ 1881187 w 1881187"/>
                  <a:gd name="connsiteY1" fmla="*/ 4762 h 914400"/>
                  <a:gd name="connsiteX2" fmla="*/ 1552575 w 1881187"/>
                  <a:gd name="connsiteY2" fmla="*/ 904875 h 914400"/>
                  <a:gd name="connsiteX3" fmla="*/ 323850 w 1881187"/>
                  <a:gd name="connsiteY3" fmla="*/ 914400 h 914400"/>
                  <a:gd name="connsiteX4" fmla="*/ 0 w 1881187"/>
                  <a:gd name="connsiteY4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1187" h="914400">
                    <a:moveTo>
                      <a:pt x="0" y="0"/>
                    </a:moveTo>
                    <a:lnTo>
                      <a:pt x="1881187" y="4762"/>
                    </a:lnTo>
                    <a:lnTo>
                      <a:pt x="1552575" y="904875"/>
                    </a:lnTo>
                    <a:lnTo>
                      <a:pt x="32385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030A0">
                      <a:shade val="30000"/>
                      <a:satMod val="115000"/>
                    </a:srgbClr>
                  </a:gs>
                  <a:gs pos="50000">
                    <a:srgbClr val="7030A0">
                      <a:shade val="67500"/>
                      <a:satMod val="115000"/>
                    </a:srgbClr>
                  </a:gs>
                  <a:gs pos="100000">
                    <a:srgbClr val="7030A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68" name="Rectangle 167"/>
              <p:cNvSpPr/>
              <p:nvPr/>
            </p:nvSpPr>
            <p:spPr bwMode="auto">
              <a:xfrm>
                <a:off x="2337016" y="4956241"/>
                <a:ext cx="351462" cy="568481"/>
              </a:xfrm>
              <a:prstGeom prst="rect">
                <a:avLst/>
              </a:prstGeom>
              <a:gradFill flip="none" rotWithShape="1">
                <a:gsLst>
                  <a:gs pos="0">
                    <a:srgbClr val="7030A0">
                      <a:shade val="30000"/>
                      <a:satMod val="115000"/>
                    </a:srgbClr>
                  </a:gs>
                  <a:gs pos="50000">
                    <a:srgbClr val="7030A0">
                      <a:shade val="67500"/>
                      <a:satMod val="115000"/>
                    </a:srgbClr>
                  </a:gs>
                  <a:gs pos="100000">
                    <a:srgbClr val="7030A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 bwMode="auto">
              <a:xfrm>
                <a:off x="1853134" y="3552301"/>
                <a:ext cx="1319227" cy="1409694"/>
              </a:xfrm>
              <a:custGeom>
                <a:avLst/>
                <a:gdLst>
                  <a:gd name="connsiteX0" fmla="*/ 0 w 1228725"/>
                  <a:gd name="connsiteY0" fmla="*/ 0 h 1314450"/>
                  <a:gd name="connsiteX1" fmla="*/ 1228725 w 1228725"/>
                  <a:gd name="connsiteY1" fmla="*/ 0 h 1314450"/>
                  <a:gd name="connsiteX2" fmla="*/ 766763 w 1228725"/>
                  <a:gd name="connsiteY2" fmla="*/ 1314450 h 1314450"/>
                  <a:gd name="connsiteX3" fmla="*/ 452438 w 1228725"/>
                  <a:gd name="connsiteY3" fmla="*/ 1314450 h 1314450"/>
                  <a:gd name="connsiteX4" fmla="*/ 0 w 1228725"/>
                  <a:gd name="connsiteY4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725" h="1314450">
                    <a:moveTo>
                      <a:pt x="0" y="0"/>
                    </a:moveTo>
                    <a:lnTo>
                      <a:pt x="1228725" y="0"/>
                    </a:lnTo>
                    <a:lnTo>
                      <a:pt x="766763" y="1314450"/>
                    </a:lnTo>
                    <a:lnTo>
                      <a:pt x="452438" y="131445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030A0">
                      <a:shade val="30000"/>
                      <a:satMod val="115000"/>
                    </a:srgbClr>
                  </a:gs>
                  <a:gs pos="50000">
                    <a:srgbClr val="7030A0">
                      <a:shade val="67500"/>
                      <a:satMod val="115000"/>
                    </a:srgbClr>
                  </a:gs>
                  <a:gs pos="100000">
                    <a:srgbClr val="7030A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74469" name="TextBox 161"/>
            <p:cNvSpPr txBox="1">
              <a:spLocks noChangeArrowheads="1"/>
            </p:cNvSpPr>
            <p:nvPr/>
          </p:nvSpPr>
          <p:spPr bwMode="auto">
            <a:xfrm>
              <a:off x="3688845" y="2045338"/>
              <a:ext cx="1688519" cy="641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rgbClr val="D9D9D9"/>
                  </a:solidFill>
                  <a:latin typeface="Calibri" pitchFamily="34" charset="0"/>
                </a:rPr>
                <a:t>Branded Display</a:t>
              </a: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3787236" y="3314035"/>
              <a:ext cx="1420323" cy="6462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Performance Display</a:t>
              </a: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3807866" y="5101960"/>
              <a:ext cx="1420324" cy="3382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Search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1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4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7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0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3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6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9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4" grpId="0" animBg="1"/>
      <p:bldP spid="44" grpId="1" animBg="1"/>
      <p:bldP spid="69" grpId="0" animBg="1"/>
      <p:bldP spid="69" grpId="1" animBg="1"/>
      <p:bldP spid="88" grpId="0" animBg="1"/>
      <p:bldP spid="88" grpId="1" animBg="1"/>
      <p:bldP spid="107" grpId="0" animBg="1"/>
      <p:bldP spid="107" grpId="1" animBg="1"/>
      <p:bldP spid="126" grpId="0" animBg="1"/>
      <p:bldP spid="126" grpId="1" animBg="1"/>
      <p:bldP spid="146" grpId="0" animBg="1"/>
      <p:bldP spid="146" grpId="1" animBg="1"/>
      <p:bldP spid="22546" grpId="0"/>
      <p:bldP spid="22546" grpId="1"/>
      <p:bldP spid="22547" grpId="0"/>
      <p:bldP spid="22547" grpId="1"/>
      <p:bldP spid="22548" grpId="0"/>
      <p:bldP spid="22548" grpId="1"/>
      <p:bldP spid="22549" grpId="0"/>
      <p:bldP spid="22549" grpId="1"/>
      <p:bldP spid="22550" grpId="0"/>
      <p:bldP spid="22550" grpId="1"/>
      <p:bldP spid="22551" grpId="0"/>
      <p:bldP spid="22551" grpId="1"/>
      <p:bldP spid="22552" grpId="0"/>
      <p:bldP spid="22552" grpId="1"/>
      <p:bldP spid="127" grpId="0"/>
      <p:bldP spid="127" grpId="1"/>
      <p:bldP spid="128" grpId="0"/>
      <p:bldP spid="128" grpId="1"/>
      <p:bldP spid="129" grpId="0"/>
      <p:bldP spid="129" grpId="1"/>
      <p:bldP spid="130" grpId="0"/>
      <p:bldP spid="130" grpId="1"/>
      <p:bldP spid="131" grpId="0"/>
      <p:bldP spid="131" grpId="1"/>
      <p:bldP spid="136" grpId="0"/>
      <p:bldP spid="136" grpId="1"/>
      <p:bldP spid="137" grpId="0"/>
      <p:bldP spid="137" grpId="1"/>
      <p:bldP spid="138" grpId="0"/>
      <p:bldP spid="138" grpId="1"/>
      <p:bldP spid="145" grpId="0"/>
      <p:bldP spid="145" grpId="1"/>
      <p:bldP spid="147" grpId="0"/>
      <p:bldP spid="14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29" name="Picture 8" descr="3d_ybang_refle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7700" y="95250"/>
            <a:ext cx="687388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8530" name="TextBox 8"/>
          <p:cNvSpPr txBox="1">
            <a:spLocks noChangeArrowheads="1"/>
          </p:cNvSpPr>
          <p:nvPr/>
        </p:nvSpPr>
        <p:spPr bwMode="auto">
          <a:xfrm>
            <a:off x="119063" y="30163"/>
            <a:ext cx="7556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7030A0"/>
                </a:solidFill>
                <a:latin typeface="Calibri" pitchFamily="34" charset="0"/>
              </a:rPr>
              <a:t>Display Drives Search – Example 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913" y="690563"/>
            <a:ext cx="21939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3375" y="3697288"/>
            <a:ext cx="21717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43363" y="1752600"/>
            <a:ext cx="3960812" cy="3671888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Oval 10"/>
          <p:cNvSpPr/>
          <p:nvPr/>
        </p:nvSpPr>
        <p:spPr>
          <a:xfrm>
            <a:off x="1425575" y="1960563"/>
            <a:ext cx="914400" cy="814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890713" y="2774950"/>
            <a:ext cx="2084387" cy="261938"/>
          </a:xfrm>
          <a:custGeom>
            <a:avLst/>
            <a:gdLst>
              <a:gd name="connsiteX0" fmla="*/ 0 w 1681566"/>
              <a:gd name="connsiteY0" fmla="*/ 0 h 1247614"/>
              <a:gd name="connsiteX1" fmla="*/ 418454 w 1681566"/>
              <a:gd name="connsiteY1" fmla="*/ 860156 h 1247614"/>
              <a:gd name="connsiteX2" fmla="*/ 1681566 w 1681566"/>
              <a:gd name="connsiteY2" fmla="*/ 1247614 h 1247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1566" h="1247614">
                <a:moveTo>
                  <a:pt x="0" y="0"/>
                </a:moveTo>
                <a:cubicBezTo>
                  <a:pt x="69096" y="326110"/>
                  <a:pt x="138193" y="652220"/>
                  <a:pt x="418454" y="860156"/>
                </a:cubicBezTo>
                <a:cubicBezTo>
                  <a:pt x="698715" y="1068092"/>
                  <a:pt x="1190140" y="1157853"/>
                  <a:pt x="1681566" y="1247614"/>
                </a:cubicBezTo>
              </a:path>
            </a:pathLst>
          </a:custGeom>
          <a:noFill/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8537" name="TextBox 12"/>
          <p:cNvSpPr txBox="1">
            <a:spLocks noChangeArrowheads="1"/>
          </p:cNvSpPr>
          <p:nvPr/>
        </p:nvSpPr>
        <p:spPr bwMode="auto">
          <a:xfrm>
            <a:off x="3052763" y="758825"/>
            <a:ext cx="5322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Display drove 155% lift in Search Activity v. Non-Exposed across 60 advertisers in 8 different verticals</a:t>
            </a:r>
          </a:p>
        </p:txBody>
      </p:sp>
      <p:sp>
        <p:nvSpPr>
          <p:cNvPr id="278538" name="TextBox 13"/>
          <p:cNvSpPr txBox="1">
            <a:spLocks noChangeArrowheads="1"/>
          </p:cNvSpPr>
          <p:nvPr/>
        </p:nvSpPr>
        <p:spPr bwMode="auto">
          <a:xfrm>
            <a:off x="3889375" y="5548313"/>
            <a:ext cx="43402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>
                <a:latin typeface="Calibri" pitchFamily="34" charset="0"/>
              </a:rPr>
              <a:t>If an advertiser understands average lift within their category, they are able to factor that into their ROI calculations.</a:t>
            </a:r>
          </a:p>
        </p:txBody>
      </p:sp>
      <p:sp>
        <p:nvSpPr>
          <p:cNvPr id="278539" name="TextBox 14"/>
          <p:cNvSpPr txBox="1">
            <a:spLocks noChangeArrowheads="1"/>
          </p:cNvSpPr>
          <p:nvPr/>
        </p:nvSpPr>
        <p:spPr bwMode="auto">
          <a:xfrm>
            <a:off x="2687638" y="3168650"/>
            <a:ext cx="12795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Calibri" pitchFamily="34" charset="0"/>
              </a:rPr>
              <a:t>Key finding: Nearly 1/3 of all Internet users respond to a display advertisement by performing a search.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3448050" y="6623050"/>
            <a:ext cx="56880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800" dirty="0">
                <a:latin typeface="+mj-lt"/>
              </a:rPr>
              <a:t>Source: Yahoo! /Specific Media Study/</a:t>
            </a:r>
            <a:r>
              <a:rPr lang="en-US" sz="800" dirty="0" err="1">
                <a:latin typeface="+mj-lt"/>
              </a:rPr>
              <a:t>iProspect</a:t>
            </a:r>
            <a:r>
              <a:rPr lang="en-US" sz="800" dirty="0">
                <a:latin typeface="+mj-lt"/>
              </a:rPr>
              <a:t>,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7" name="Picture 8" descr="3d_ybang_refle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7700" y="95250"/>
            <a:ext cx="687388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0578" name="TextBox 8"/>
          <p:cNvSpPr txBox="1">
            <a:spLocks noChangeArrowheads="1"/>
          </p:cNvSpPr>
          <p:nvPr/>
        </p:nvSpPr>
        <p:spPr bwMode="auto">
          <a:xfrm>
            <a:off x="119063" y="30163"/>
            <a:ext cx="7556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7030A0"/>
                </a:solidFill>
                <a:latin typeface="Calibri" pitchFamily="34" charset="0"/>
              </a:rPr>
              <a:t>Display Drives Search – Example 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013325" y="744538"/>
            <a:ext cx="3937000" cy="5908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lvl="1">
              <a:defRPr/>
            </a:pPr>
            <a:r>
              <a:rPr lang="en-US" sz="1600" dirty="0">
                <a:latin typeface="+mj-lt"/>
              </a:rPr>
              <a:t>GM collaborated with Yahoo! to develop program to push the creative boundaries of display advertising – piloting Yahoo!’s  new login page ad over a 3-day period.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  <a:cs typeface="+mn-cs"/>
              </a:rPr>
              <a:t>The Results: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n-lt"/>
                <a:cs typeface="+mn-cs"/>
              </a:rPr>
              <a:t>Estimated reach of nearly 1 in every 7 people in the US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n-lt"/>
                <a:cs typeface="+mn-cs"/>
              </a:rPr>
              <a:t>Significant lifts in awareness and brand recall among the vehicles advertised vs. control group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j-lt"/>
              </a:rPr>
              <a:t>22% increase in Chevrolet dealer price quote requests on Yahoo! Autos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j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n-lt"/>
                <a:cs typeface="+mn-cs"/>
              </a:rPr>
              <a:t>4.3x  brand related searches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n-lt"/>
                <a:cs typeface="+mn-cs"/>
              </a:rPr>
              <a:t>Highest Malibu  Buzz of the year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n-lt"/>
                <a:cs typeface="+mn-cs"/>
              </a:rPr>
              <a:t>Highest Traverse and Equinox Buzz since their launch (on Yahoo!) earlier in the year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n-US" sz="14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b="1" dirty="0">
                <a:latin typeface="+mn-lt"/>
                <a:cs typeface="+mn-cs"/>
              </a:rPr>
              <a:t>Since there is no search box on the Mail Login page, the Buzz lift = pure recall-based searches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n-US" sz="1400" dirty="0">
              <a:latin typeface="+mn-lt"/>
              <a:cs typeface="+mn-cs"/>
            </a:endParaRPr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1288" y="817563"/>
            <a:ext cx="4859337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2413" y="2832100"/>
            <a:ext cx="2660650" cy="1976438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93900" y="4327525"/>
            <a:ext cx="2713038" cy="2030413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5" name="Picture 8" descr="3d_ybang_refle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7700" y="95250"/>
            <a:ext cx="687388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2626" name="TextBox 8"/>
          <p:cNvSpPr txBox="1">
            <a:spLocks noChangeArrowheads="1"/>
          </p:cNvSpPr>
          <p:nvPr/>
        </p:nvSpPr>
        <p:spPr bwMode="auto">
          <a:xfrm>
            <a:off x="119063" y="30163"/>
            <a:ext cx="7556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7030A0"/>
                </a:solidFill>
                <a:latin typeface="Calibri" pitchFamily="34" charset="0"/>
              </a:rPr>
              <a:t>Display Drives Search – Example 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100" y="609600"/>
            <a:ext cx="4576763" cy="597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013325" y="744538"/>
            <a:ext cx="3937000" cy="4584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  <a:cs typeface="+mn-cs"/>
              </a:rPr>
              <a:t>A rebranding launch for Quaker Oats found that online exposure led to better awareness – and more intent to buy – </a:t>
            </a:r>
            <a:r>
              <a:rPr lang="en-US" sz="1600" i="1" dirty="0">
                <a:latin typeface="+mn-lt"/>
                <a:cs typeface="+mn-cs"/>
              </a:rPr>
              <a:t>offline</a:t>
            </a:r>
            <a:r>
              <a:rPr lang="en-US" sz="16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  <a:cs typeface="+mn-cs"/>
              </a:rPr>
              <a:t>The Results: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n-lt"/>
                <a:cs typeface="+mn-cs"/>
              </a:rPr>
              <a:t>70 million FP impressions across two ½ day events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n-lt"/>
                <a:cs typeface="+mn-cs"/>
              </a:rPr>
              <a:t>Search volume increases on brand terms of 28% and 21% in two days, respectively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n-lt"/>
                <a:cs typeface="+mn-cs"/>
              </a:rPr>
              <a:t>Dollar and ounce sales were 77% greater among exposed households compared to non-exposed households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b="1" dirty="0">
                <a:latin typeface="+mn-lt"/>
                <a:cs typeface="+mn-cs"/>
              </a:rPr>
              <a:t>A short-term sales impact of more than $1.2 million</a:t>
            </a: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+mn-lt"/>
              <a:cs typeface="+mn-cs"/>
            </a:endParaRPr>
          </a:p>
          <a:p>
            <a:pPr marL="115888" indent="-115888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400" dirty="0">
                <a:latin typeface="+mn-lt"/>
                <a:cs typeface="+mn-cs"/>
              </a:rPr>
              <a:t>Yahoo! again referred to by the client as “the fifth network”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3" name="Picture 8" descr="3d_ybang_refle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7700" y="95250"/>
            <a:ext cx="687388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4" name="TextBox 8"/>
          <p:cNvSpPr txBox="1">
            <a:spLocks noChangeArrowheads="1"/>
          </p:cNvSpPr>
          <p:nvPr/>
        </p:nvSpPr>
        <p:spPr bwMode="auto">
          <a:xfrm>
            <a:off x="119063" y="30163"/>
            <a:ext cx="75565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7030A0"/>
                </a:solidFill>
                <a:latin typeface="Calibri" pitchFamily="34" charset="0"/>
              </a:rPr>
              <a:t>Display Drives Search – comScore           </a:t>
            </a:r>
          </a:p>
          <a:p>
            <a:r>
              <a:rPr lang="en-US" sz="2400" b="1">
                <a:solidFill>
                  <a:srgbClr val="7030A0"/>
                </a:solidFill>
                <a:latin typeface="Calibri" pitchFamily="34" charset="0"/>
              </a:rPr>
              <a:t>Lifts in search and FFA validation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7013" y="1238250"/>
            <a:ext cx="3825875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475" y="3913188"/>
            <a:ext cx="3857625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4678" name="TextBox 9"/>
          <p:cNvSpPr txBox="1">
            <a:spLocks noChangeArrowheads="1"/>
          </p:cNvSpPr>
          <p:nvPr/>
        </p:nvSpPr>
        <p:spPr bwMode="auto">
          <a:xfrm>
            <a:off x="4246563" y="1216025"/>
            <a:ext cx="45100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Lift in Branded Search Activity (Exposed v. Non-Exposed) – still </a:t>
            </a:r>
            <a:r>
              <a:rPr lang="en-US" sz="1600" b="1">
                <a:latin typeface="Calibri" pitchFamily="34" charset="0"/>
              </a:rPr>
              <a:t>significant lifts weeks after </a:t>
            </a:r>
            <a:r>
              <a:rPr lang="en-US" sz="1600">
                <a:latin typeface="Calibri" pitchFamily="34" charset="0"/>
              </a:rPr>
              <a:t>being exposed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75138" y="3973513"/>
            <a:ext cx="4510087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Calibri" pitchFamily="34" charset="0"/>
              </a:rPr>
              <a:t>Display Exposure Drove Lift in Generic Terms</a:t>
            </a:r>
          </a:p>
          <a:p>
            <a:pPr>
              <a:defRPr/>
            </a:pPr>
            <a:endParaRPr lang="en-US" sz="1600" dirty="0">
              <a:latin typeface="Calibri" pitchFamily="34" charset="0"/>
            </a:endParaRPr>
          </a:p>
          <a:p>
            <a:pPr marL="234950" indent="-234950">
              <a:buFontTx/>
              <a:buAutoNum type="arabicPeriod"/>
              <a:defRPr/>
            </a:pPr>
            <a:r>
              <a:rPr lang="en-US" sz="1600" dirty="0">
                <a:latin typeface="Calibri" pitchFamily="34" charset="0"/>
              </a:rPr>
              <a:t>This highlights the significance of showing up in both general and brand term search results</a:t>
            </a:r>
          </a:p>
          <a:p>
            <a:pPr marL="234950" indent="-234950">
              <a:defRPr/>
            </a:pPr>
            <a:endParaRPr lang="en-US" sz="1600" dirty="0">
              <a:latin typeface="Calibri" pitchFamily="34" charset="0"/>
            </a:endParaRPr>
          </a:p>
          <a:p>
            <a:pPr marL="234950" indent="-234950">
              <a:buFontTx/>
              <a:buAutoNum type="arabicPeriod"/>
              <a:defRPr/>
            </a:pPr>
            <a:r>
              <a:rPr lang="en-US" sz="1600" dirty="0">
                <a:latin typeface="Calibri" pitchFamily="34" charset="0"/>
              </a:rPr>
              <a:t>It also validates the full funnel attribution methodology – branded search as navigational, not influencing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Subtitle 8"/>
          <p:cNvSpPr>
            <a:spLocks noGrp="1"/>
          </p:cNvSpPr>
          <p:nvPr>
            <p:ph type="subTitle" idx="4294967295"/>
          </p:nvPr>
        </p:nvSpPr>
        <p:spPr>
          <a:xfrm>
            <a:off x="784225" y="922338"/>
            <a:ext cx="7769225" cy="82073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2800" b="1" smtClean="0">
                <a:solidFill>
                  <a:srgbClr val="FFFFFF"/>
                </a:solidFill>
                <a:ea typeface="Verdana" pitchFamily="34" charset="0"/>
                <a:cs typeface="Arial" charset="0"/>
              </a:rPr>
              <a:t>Online Advertising &amp; Share-shift</a:t>
            </a:r>
            <a:r>
              <a:rPr lang="en-US" b="1" smtClean="0">
                <a:solidFill>
                  <a:srgbClr val="FFFFFF"/>
                </a:solidFill>
                <a:ea typeface="Verdana" pitchFamily="34" charset="0"/>
                <a:cs typeface="Arial" charset="0"/>
              </a:rPr>
              <a:t> </a:t>
            </a:r>
            <a:endParaRPr lang="en-US" sz="4000" b="1" smtClean="0">
              <a:solidFill>
                <a:schemeClr val="bg1"/>
              </a:solidFill>
              <a:ea typeface="Verdana" pitchFamily="34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en-US" sz="3600" b="1" smtClean="0">
                <a:solidFill>
                  <a:schemeClr val="bg1"/>
                </a:solidFill>
                <a:ea typeface="Verdana" pitchFamily="34" charset="0"/>
                <a:cs typeface="Arial" charset="0"/>
              </a:rPr>
              <a:t>Brand Measurement</a:t>
            </a:r>
          </a:p>
        </p:txBody>
      </p:sp>
      <p:sp>
        <p:nvSpPr>
          <p:cNvPr id="286723" name="Date Placeholder 4"/>
          <p:cNvSpPr txBox="1">
            <a:spLocks noGrp="1"/>
          </p:cNvSpPr>
          <p:nvPr/>
        </p:nvSpPr>
        <p:spPr bwMode="auto">
          <a:xfrm>
            <a:off x="7386638" y="6354763"/>
            <a:ext cx="17573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DF173122-1F54-4DD7-91EE-22E4579715D2}" type="datetime1">
              <a:rPr lang="en-US" sz="800">
                <a:solidFill>
                  <a:srgbClr val="7B0099"/>
                </a:solidFill>
              </a:rPr>
              <a:pPr algn="r"/>
              <a:t>1/26/2011</a:t>
            </a:fld>
            <a:endParaRPr lang="en-US" sz="800">
              <a:solidFill>
                <a:srgbClr val="7B0099"/>
              </a:solidFill>
            </a:endParaRPr>
          </a:p>
        </p:txBody>
      </p:sp>
      <p:sp>
        <p:nvSpPr>
          <p:cNvPr id="286724" name="Footer Placeholder 5"/>
          <p:cNvSpPr txBox="1">
            <a:spLocks noGrp="1"/>
          </p:cNvSpPr>
          <p:nvPr/>
        </p:nvSpPr>
        <p:spPr bwMode="auto">
          <a:xfrm>
            <a:off x="0" y="6354763"/>
            <a:ext cx="27765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">
                <a:solidFill>
                  <a:srgbClr val="7B0099"/>
                </a:solidFill>
              </a:rPr>
              <a:t>Yahoo! Presentation Template, Confidential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745" name="Group 1018"/>
          <p:cNvGrpSpPr>
            <a:grpSpLocks/>
          </p:cNvGrpSpPr>
          <p:nvPr/>
        </p:nvGrpSpPr>
        <p:grpSpPr bwMode="auto">
          <a:xfrm>
            <a:off x="801688" y="1012825"/>
            <a:ext cx="7875587" cy="5389563"/>
            <a:chOff x="312237" y="962558"/>
            <a:chExt cx="8364617" cy="5440101"/>
          </a:xfrm>
        </p:grpSpPr>
        <p:pic>
          <p:nvPicPr>
            <p:cNvPr id="2877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892958" y="1856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1200" y="9633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3202" y="9625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3379" y="9633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70150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3850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2329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16302" y="9625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43250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0525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85429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25850" y="9633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87852" y="9625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68029" y="9633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14800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8315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56979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60952" y="9625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87900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4990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30079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76850" y="9633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38852" y="9625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19029" y="9633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65800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3415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07979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11952" y="9625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38900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0090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81079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15150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7715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57329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04100" y="9760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72452" y="9752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46279" y="9760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5025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77200" y="9760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39202" y="9752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19379" y="9760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78850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4085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21029" y="96968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67800" y="9760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36152" y="9752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7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09979" y="9760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13952" y="96890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40900" y="9760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02902" y="97525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83079" y="97603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7486" y="12495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39488" y="12487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9665" y="12495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66436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3478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8615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12588" y="12487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39536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0153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81715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22136" y="12495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84138" y="12487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64315" y="12495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11086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7943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53265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57238" y="12487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84186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4618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26365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73136" y="12495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35138" y="12487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15315" y="12495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62086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3043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04265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08238" y="12487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35186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09718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77365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11436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7343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53615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00386" y="12622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68738" y="12614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42565" y="12622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4653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73486" y="12622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35488" y="12614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15665" y="12622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75136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3713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17315" y="125589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64086" y="12622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32438" y="12614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06265" y="12622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10238" y="12551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37186" y="12622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399188" y="12614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79365" y="126224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3772" y="15580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35774" y="15572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5951" y="15580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62722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3107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4901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08874" y="15572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35822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79782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78001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18422" y="15580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80424" y="15572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60601" y="15580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07372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7572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49551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53524" y="15572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80472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4247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22651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69422" y="15580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31424" y="15572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11601" y="15580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58372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2672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00551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04524" y="15572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31472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09347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73651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07722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6972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49901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896672" y="1570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65024" y="1569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38851" y="1570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4282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69772" y="1570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31774" y="1569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11951" y="1570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71422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3342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13601" y="15644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60372" y="1570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28724" y="1569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8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02551" y="1570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06524" y="15636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33472" y="1570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395474" y="1569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75651" y="1570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0058" y="18442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32060" y="1843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2237" y="18442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59008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27360" y="1849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1187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05160" y="1843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32108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794110" y="1849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74287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14708" y="18442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76710" y="1843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56887" y="18442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03658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72010" y="1849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45837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49810" y="1843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76758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38760" y="1849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18937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65708" y="18442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27710" y="1843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07887" y="18442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54658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23010" y="1849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096837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00810" y="1843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27758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089760" y="1849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69937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04008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46187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61310" y="1856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35137" y="1856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39110" y="1849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66058" y="1856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28060" y="1856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08237" y="1856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67708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29710" y="1849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09887" y="18506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56658" y="1856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25010" y="1856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398837" y="1856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02810" y="1849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29758" y="1856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391760" y="1856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71937" y="1856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7495" y="21527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39497" y="21520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9674" y="21527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66445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3479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8624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12597" y="21520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39545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0154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81724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22145" y="21527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84147" y="21520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64324" y="21527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11095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7944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53274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57247" y="21520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84195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4619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26374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73145" y="21527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35147" y="21520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15324" y="21527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62095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3044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04274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08247" y="21520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35195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09719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77374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11445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7344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53624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00395" y="21654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68747" y="21647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42574" y="21654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73495" y="21654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35497" y="21647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15674" y="21654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75145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3714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17324" y="215913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64095" y="21654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32447" y="21647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06274" y="21654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1024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37195" y="21654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9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399197" y="21647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79374" y="216548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3781" y="24501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35783" y="24493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5960" y="24501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62731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3108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4910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08883" y="24493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35831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79783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78010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18431" y="24501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80433" y="24493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60610" y="24501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07381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7573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49560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53533" y="24493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80481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4248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22660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69431" y="24501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31433" y="24493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11610" y="24501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58381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2673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00560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04533" y="24493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31481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09348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73660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07731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6973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49910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896681" y="2462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65033" y="24620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38860" y="2462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4283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69781" y="2462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31783" y="24620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11960" y="2462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71431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3343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13610" y="24564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60381" y="2462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28733" y="24620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02560" y="2462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06533" y="24557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33481" y="2462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395483" y="24620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75660" y="24628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1218" y="27475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3220" y="27467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3397" y="27475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70168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3852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2347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16320" y="27467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43268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0527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85447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25868" y="27475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87870" y="27467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68047" y="27475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14818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8317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56997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60970" y="27467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87918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4992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30097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76868" y="27475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38870" y="27467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19047" y="27475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65818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3417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07997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11970" y="27467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38918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0092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81097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15168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7717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57347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04118" y="27602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72470" y="27594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46297" y="27602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5027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77218" y="27602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39220" y="27594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19397" y="27602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78868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4087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21047" y="275385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67818" y="27602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36170" y="27594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09997" y="27602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13970" y="275308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40918" y="27602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0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02920" y="275943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83097" y="276020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7504" y="30225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39506" y="30217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9683" y="30225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66454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3480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8633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12606" y="30217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39554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0155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81733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22154" y="30225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84156" y="30217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64333" y="30225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11104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7945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53283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57256" y="30217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84204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4620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26383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73154" y="30225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35156" y="30217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15333" y="30225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62104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3045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04283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08256" y="30217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35204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09720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77383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11454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7345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53633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00404" y="30352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68756" y="30344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42583" y="30352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4655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73504" y="30352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35506" y="30344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15683" y="30352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75154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3715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17333" y="302892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64104" y="30352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32456" y="30344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06283" y="30352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10256" y="302814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37204" y="30352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399206" y="303449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79383" y="303527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4941" y="32418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6943" y="32411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7120" y="32418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73891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4224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6070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20043" y="32411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46991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0899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89170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29591" y="32418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91593" y="32411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71770" y="32418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18541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8689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60720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64693" y="32411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91641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5364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33820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80591" y="32418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42593" y="32411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22770" y="32418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69541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3789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11720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15693" y="32411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42641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0464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84820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18891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8089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61070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07841" y="32545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76193" y="32538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50020" y="32545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5399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80941" y="32545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42943" y="32538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23120" y="32545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82591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4459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24770" y="324822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71541" y="32545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39893" y="32538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13720" y="32545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17693" y="324745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44641" y="32545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1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06643" y="325380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86820" y="325457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1227" y="34946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3229" y="34938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3406" y="34946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70177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3852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2356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16329" y="34938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43277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0527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85456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25877" y="34946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87879" y="34938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68056" y="34946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14827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8317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57006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60979" y="34938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87927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4992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30106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76877" y="34946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38879" y="34938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19056" y="34946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65827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3417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08006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11979" y="34938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38927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0092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81106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15177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7717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57356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04127" y="35073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72479" y="35065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46306" y="35073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5027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77227" y="35073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39229" y="35065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19406" y="35073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78877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4087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21056" y="350098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67827" y="35073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36179" y="35065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10006" y="35073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13979" y="350021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40927" y="35073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02929" y="3506562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83106" y="3507335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8664" y="37696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0666" y="37689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0843" y="37696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77614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4596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9793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23766" y="37689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50714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1271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492893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33314" y="37696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295316" y="37689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75493" y="37696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22264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9061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64443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68416" y="37689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295364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5736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37543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84314" y="37696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46316" y="37689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26493" y="37696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73264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4161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15443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19416" y="37689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46364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0836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88543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22614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8461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64793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11564" y="37823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79916" y="37816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53743" y="37823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5771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84664" y="37823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46666" y="37816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26843" y="37823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86314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4831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28493" y="37760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75264" y="37823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43616" y="37816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17443" y="37823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21416" y="377527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48364" y="37823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2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10366" y="3781623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90543" y="37823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6101" y="4044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8103" y="4043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8280" y="4044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85051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5340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7230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31203" y="4043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58151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2015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500330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40751" y="4044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302753" y="4043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82930" y="4044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29701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79805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71880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75853" y="4043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02801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6480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44980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91751" y="4044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53753" y="4043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33930" y="40447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80701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4905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22880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26853" y="40439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53801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1580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795980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30051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59205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72230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19001" y="40574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87353" y="40566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61180" y="40574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6515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592101" y="40574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54103" y="40566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34280" y="40574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093751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5575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35930" y="405110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82701" y="40574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51053" y="40566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24880" y="40574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28853" y="405033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55801" y="40574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17803" y="405668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097980" y="405745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4689" y="4330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6691" y="4330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56868" y="4330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003639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7199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5818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49791" y="4330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76739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3874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518918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59339" y="4330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321341" y="4330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001518" y="4330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48289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81664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90468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94441" y="4330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21389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8339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63568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810339" y="4330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72341" y="4330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52518" y="43309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99289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6764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41468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45441" y="43301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72389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3439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14568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48639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61064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90818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37589" y="43436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105941" y="43428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79768" y="43436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8374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610689" y="43436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72691" y="43428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52868" y="43436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112339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7434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54518" y="43373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601289" y="43436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69641" y="43428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43468" y="43436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47441" y="43365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74389" y="43436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3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36391" y="43428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16568" y="43436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0975" y="45948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2977" y="45941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53154" y="45948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999925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6827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2104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46077" y="45941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73025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3502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515204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55625" y="45948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317627" y="45941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97804" y="45948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44575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81292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86754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90727" y="45941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17675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7967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59854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806625" y="45948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68627" y="45941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48804" y="45948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95575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6392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37754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41727" y="45941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68675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3067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10854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44925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60692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87104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33875" y="46075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102227" y="46068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76054" y="46075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8002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606975" y="46075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68977" y="46068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49154" y="46075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108625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7062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50804" y="460122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597575" y="46075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65927" y="46068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39754" y="46075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43727" y="460045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70675" y="46075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32677" y="460680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12854" y="460757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8412" y="48810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80414" y="48803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0591" y="48810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007362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7571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9541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53514" y="48803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80462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4246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522641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63062" y="48810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325064" y="48803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005241" y="48810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52012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82036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94191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98164" y="48803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25112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8711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67291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814062" y="48810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76064" y="48803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56241" y="48810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303012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7136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45191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49164" y="48803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76112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3811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18291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52362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61436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94541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41312" y="48937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109664" y="48930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83491" y="48937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8746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614412" y="48937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76414" y="48930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56591" y="48937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116062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7806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58241" y="48874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605012" y="48937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73364" y="48930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47191" y="48937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51164" y="48866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78112" y="48937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4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40114" y="48930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20291" y="48937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5849" y="51450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87851" y="51442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8028" y="51450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014799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8315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56978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60951" y="51442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87899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4990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530078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70499" y="51450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332501" y="51442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012678" y="51450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59449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82780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501628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005601" y="51442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32549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9455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74728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821499" y="51450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83501" y="51442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63678" y="51450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310449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7880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52628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56601" y="51442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83549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4555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25728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59799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62180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301978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48749" y="51577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117101" y="51569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90928" y="51577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9490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621849" y="51577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83851" y="51569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64028" y="51577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123499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8550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65678" y="515135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612449" y="51577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80801" y="51569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54628" y="51577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58601" y="515057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85549" y="51577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47551" y="515692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27728" y="515770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2135" y="53977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84137" y="53969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4314" y="53977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011085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7943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53264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57237" y="53969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84185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4618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526364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66785" y="53977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328787" y="53969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008964" y="53977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55735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82408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97914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001887" y="53969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28835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9083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71014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817785" y="53977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79787" y="53969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59964" y="53977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306735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7508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48914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52887" y="53969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79835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4183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22014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56085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61808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98264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45035" y="54104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113387" y="54096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87214" y="54104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9118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618135" y="54104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80137" y="54096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60314" y="54104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119785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8178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61964" y="540411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608735" y="54104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77087" y="54096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50914" y="54104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54887" y="540333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81835" y="54104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5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43837" y="540968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24014" y="54104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8421" y="56505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80423" y="56497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0600" y="56505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007371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7572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9550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53523" y="56497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80471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4247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522650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63071" y="56505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325073" y="56497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005250" y="56505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52021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82037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494200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998173" y="56497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25121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8712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67300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814071" y="56505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76073" y="56497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56250" y="56505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303021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7137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45200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49173" y="56497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76121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3812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18300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52371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61437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94550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41321" y="56632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109673" y="56624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83500" y="56632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8747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614421" y="56632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76423" y="56624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56600" y="56632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116071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7807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58250" y="565686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605021" y="56632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73373" y="56624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47200" y="56632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51173" y="565609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78121" y="56632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40123" y="5662446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20300" y="5663219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9572" y="58958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1574" y="58950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1751" y="58958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018522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8687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60701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64674" y="58950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91622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5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5362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533801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74222" y="58958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336224" y="58950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016401" y="58958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63172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83152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505351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009324" y="58950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36272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6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9827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78451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825222" y="58958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87224" y="58950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67401" y="58958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314172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8252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56351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60324" y="58950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87272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7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4927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29451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63522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62552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305701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52472" y="59085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120824" y="59077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94651" y="59085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9862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625572" y="59085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8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87574" y="59077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67751" y="59085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127222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8922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69401" y="590219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616172" y="59085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84524" y="59077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58351" y="59085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62324" y="590141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89272" y="59085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6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51274" y="5907768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31451" y="5908541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29569" y="61634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1571" y="61627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71748" y="61634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018519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18687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60698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364671" y="61627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691619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0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85362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533798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174219" y="61634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336221" y="61627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016398" y="61634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663169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83152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505348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009321" y="61627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336269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1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49827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178448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825219" y="61634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987221" y="61627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67398" y="61634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314169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48252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156348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660321" y="61627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987269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2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14927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829448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463519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62552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305698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52469" y="61761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120821" y="61754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94648" y="61761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9862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625569" y="61761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3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787571" y="61754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467748" y="61761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127219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28922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969398" y="616982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616169" y="61761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784521" y="61754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458348" y="61761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7962321" y="616905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289269" y="61761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4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451271" y="6175404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31448" y="6176177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7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246547" y="2158360"/>
              <a:ext cx="225580" cy="226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77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91175" y="1849438"/>
            <a:ext cx="225425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4" name="Rectangle 1013"/>
          <p:cNvSpPr/>
          <p:nvPr/>
        </p:nvSpPr>
        <p:spPr>
          <a:xfrm>
            <a:off x="5574719" y="1821889"/>
            <a:ext cx="267628" cy="301082"/>
          </a:xfrm>
          <a:prstGeom prst="rect">
            <a:avLst/>
          </a:prstGeom>
          <a:noFill/>
          <a:ln w="50800"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2200" b="1" dirty="0"/>
          </a:p>
        </p:txBody>
      </p:sp>
      <p:sp>
        <p:nvSpPr>
          <p:cNvPr id="287750" name="Title 102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39737"/>
          </a:xfrm>
        </p:spPr>
        <p:txBody>
          <a:bodyPr lIns="118872" tIns="0" rIns="118872" bIns="0" anchor="b"/>
          <a:lstStyle/>
          <a:p>
            <a:pPr eaLnBrk="1" hangingPunct="1"/>
            <a:r>
              <a:rPr lang="en-US" sz="3200" b="1" smtClean="0">
                <a:solidFill>
                  <a:srgbClr val="6600CC"/>
                </a:solidFill>
              </a:rPr>
              <a:t>Do Clicks Matter?</a:t>
            </a:r>
            <a:r>
              <a:rPr lang="en-US" sz="4000" smtClean="0">
                <a:solidFill>
                  <a:srgbClr val="6600CC"/>
                </a:solidFill>
              </a:rPr>
              <a:t> …</a:t>
            </a:r>
          </a:p>
        </p:txBody>
      </p:sp>
      <p:sp>
        <p:nvSpPr>
          <p:cNvPr id="1018" name="Rounded Rectangular Callout 1017"/>
          <p:cNvSpPr/>
          <p:nvPr/>
        </p:nvSpPr>
        <p:spPr>
          <a:xfrm>
            <a:off x="695325" y="2897188"/>
            <a:ext cx="4803775" cy="1971675"/>
          </a:xfrm>
          <a:prstGeom prst="wedgeRoundRectCallout">
            <a:avLst>
              <a:gd name="adj1" fmla="val 50388"/>
              <a:gd name="adj2" fmla="val -90116"/>
              <a:gd name="adj3" fmla="val 16667"/>
            </a:avLst>
          </a:prstGeom>
          <a:solidFill>
            <a:srgbClr val="FF7A17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200" b="1" dirty="0">
              <a:noFill/>
            </a:endParaRPr>
          </a:p>
        </p:txBody>
      </p:sp>
      <p:sp>
        <p:nvSpPr>
          <p:cNvPr id="1019" name="TextBox 1018"/>
          <p:cNvSpPr txBox="1">
            <a:spLocks noChangeArrowheads="1"/>
          </p:cNvSpPr>
          <p:nvPr/>
        </p:nvSpPr>
        <p:spPr bwMode="auto">
          <a:xfrm>
            <a:off x="1108075" y="3194050"/>
            <a:ext cx="3965575" cy="149383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118872" tIns="118872" rIns="118872" bIns="118872"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ea typeface="MS PGothic" pitchFamily="34" charset="-128"/>
              </a:rPr>
              <a:t>Does this one person’s click effectively reflect the branding impact of exposing the other 999 people to the same ad?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8" grpId="0" animBg="1"/>
      <p:bldP spid="10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3" name="Rectangle 2"/>
          <p:cNvSpPr>
            <a:spLocks noGrp="1"/>
          </p:cNvSpPr>
          <p:nvPr>
            <p:ph type="title" idx="4294967295"/>
          </p:nvPr>
        </p:nvSpPr>
        <p:spPr>
          <a:xfrm>
            <a:off x="123825" y="6350"/>
            <a:ext cx="8778875" cy="1293813"/>
          </a:xfrm>
        </p:spPr>
        <p:txBody>
          <a:bodyPr/>
          <a:lstStyle/>
          <a:p>
            <a:r>
              <a:rPr lang="en-US" sz="3200" b="1" smtClean="0">
                <a:solidFill>
                  <a:srgbClr val="6600CC"/>
                </a:solidFill>
              </a:rPr>
              <a:t>Adfactor Pro Brand Measurement Product</a:t>
            </a:r>
          </a:p>
        </p:txBody>
      </p:sp>
      <p:pic>
        <p:nvPicPr>
          <p:cNvPr id="289794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92137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6600CC"/>
                </a:solidFill>
              </a:rPr>
              <a:t>Measuring Campaign Branding Impact</a:t>
            </a:r>
          </a:p>
        </p:txBody>
      </p:sp>
      <p:sp>
        <p:nvSpPr>
          <p:cNvPr id="2908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209675"/>
            <a:ext cx="8001000" cy="5191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sz="1800" smtClean="0"/>
              <a:t>“</a:t>
            </a:r>
            <a:r>
              <a:rPr lang="en-US" sz="1400" smtClean="0"/>
              <a:t>Control/Exposed” Experimental Design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Javascript tags on the ads track advertising exposures and invite users to take a survey.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We show the same survey to two groups in the online campaign media plan to measure their attitudes toward the brand:</a:t>
            </a:r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marL="800100" lvl="1" indent="-342900" eaLnBrk="1" hangingPunct="1">
              <a:lnSpc>
                <a:spcPct val="80000"/>
              </a:lnSpc>
              <a:buFont typeface="Arial" charset="0"/>
              <a:buNone/>
            </a:pPr>
            <a:r>
              <a:rPr lang="en-US" sz="1400" b="1" i="1" smtClean="0"/>
              <a:t>Control</a:t>
            </a:r>
            <a:r>
              <a:rPr lang="en-US" sz="1400" b="1" smtClean="0"/>
              <a:t> group </a:t>
            </a:r>
            <a:r>
              <a:rPr lang="en-US" sz="1400" smtClean="0"/>
              <a:t>-- has NOT seen the online ads</a:t>
            </a:r>
          </a:p>
          <a:p>
            <a:pPr marL="800100" lvl="1" indent="-342900" eaLnBrk="1" hangingPunct="1">
              <a:lnSpc>
                <a:spcPct val="80000"/>
              </a:lnSpc>
            </a:pPr>
            <a:r>
              <a:rPr lang="en-US" sz="1400" smtClean="0"/>
              <a:t>Brand attitudes are due to past advertising, offline advertising and other brand knowledge</a:t>
            </a:r>
          </a:p>
          <a:p>
            <a:pPr marL="800100" lvl="1" indent="-342900" eaLnBrk="1" hangingPunct="1">
              <a:lnSpc>
                <a:spcPct val="80000"/>
              </a:lnSpc>
              <a:buFont typeface="Arial" charset="0"/>
              <a:buNone/>
            </a:pPr>
            <a:endParaRPr lang="en-US" sz="1400" b="1" i="1" smtClean="0"/>
          </a:p>
          <a:p>
            <a:pPr marL="800100" lvl="1" indent="-342900" eaLnBrk="1" hangingPunct="1">
              <a:lnSpc>
                <a:spcPct val="80000"/>
              </a:lnSpc>
              <a:buFont typeface="Arial" charset="0"/>
              <a:buNone/>
            </a:pPr>
            <a:r>
              <a:rPr lang="en-US" sz="1400" b="1" i="1" smtClean="0"/>
              <a:t>Exposed</a:t>
            </a:r>
            <a:r>
              <a:rPr lang="en-US" sz="1400" b="1" smtClean="0"/>
              <a:t> group </a:t>
            </a:r>
            <a:r>
              <a:rPr lang="en-US" sz="1400" smtClean="0"/>
              <a:t>-- HAS seen the online ads</a:t>
            </a:r>
          </a:p>
          <a:p>
            <a:pPr marL="800100" lvl="1" indent="-342900" eaLnBrk="1" hangingPunct="1">
              <a:lnSpc>
                <a:spcPct val="80000"/>
              </a:lnSpc>
            </a:pPr>
            <a:r>
              <a:rPr lang="en-US" sz="1400" smtClean="0"/>
              <a:t>Brand attitudes are due to past advertising, offline advertising and other brand knowledge </a:t>
            </a:r>
            <a:r>
              <a:rPr lang="en-US" sz="1400" u="sng" smtClean="0"/>
              <a:t>AND also exposure to the online campaign</a:t>
            </a:r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We compare the brand attitudes of the two groups; since they are identical except for their online campaign exposure, all differences are due to the campaign.  </a:t>
            </a:r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eaLnBrk="1" hangingPunct="1">
              <a:lnSpc>
                <a:spcPct val="80000"/>
              </a:lnSpc>
            </a:pPr>
            <a:endParaRPr lang="en-US" sz="1400" smtClean="0"/>
          </a:p>
          <a:p>
            <a:pPr marL="800100" lvl="1" indent="-342900" eaLnBrk="1" hangingPunct="1">
              <a:lnSpc>
                <a:spcPct val="80000"/>
              </a:lnSpc>
              <a:buFont typeface="Arial" charset="0"/>
              <a:buNone/>
            </a:pPr>
            <a:endParaRPr lang="en-US" sz="1400" smtClean="0"/>
          </a:p>
        </p:txBody>
      </p:sp>
      <p:pic>
        <p:nvPicPr>
          <p:cNvPr id="290819" name="Picture 5" descr="adfactor_flo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0" y="2109788"/>
            <a:ext cx="38862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820" name="Slide Number Placeholder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DE4AA00-6919-42C1-AB13-DAAC046515A5}" type="slidenum">
              <a:rPr lang="en-US" sz="1000"/>
              <a:pPr algn="r"/>
              <a:t>19</a:t>
            </a:fld>
            <a:endParaRPr lang="en-US" sz="1000"/>
          </a:p>
        </p:txBody>
      </p:sp>
      <p:sp>
        <p:nvSpPr>
          <p:cNvPr id="290821" name="TextBox 5"/>
          <p:cNvSpPr txBox="1">
            <a:spLocks noChangeArrowheads="1"/>
          </p:cNvSpPr>
          <p:nvPr/>
        </p:nvSpPr>
        <p:spPr bwMode="auto">
          <a:xfrm>
            <a:off x="3886200" y="6553200"/>
            <a:ext cx="7937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900"/>
              <a:t>Confidential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066800" y="4267200"/>
            <a:ext cx="7315200" cy="13716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Left"/>
            <a:lightRig rig="legacyFlat3" dir="t"/>
          </a:scene3d>
          <a:sp3d prstMaterial="legacyMatte">
            <a:bevelT w="0" h="0" prst="angle"/>
            <a:bevelB w="0" h="0" prst="angle"/>
            <a:extrusionClr>
              <a:srgbClr val="DDDDDD"/>
            </a:extrusionClr>
          </a:sp3d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543214" y="2668419"/>
            <a:ext cx="425537" cy="544158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Left"/>
            <a:lightRig rig="legacyFlat3" dir="t"/>
          </a:scene3d>
          <a:sp3d prstMaterial="legacyMatte">
            <a:bevelT w="0" h="0" prst="angle"/>
            <a:bevelB w="0" h="0" prst="angle"/>
            <a:extrusionClr>
              <a:srgbClr val="DDDDDD"/>
            </a:extrusionClr>
          </a:sp3d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cxnSp>
        <p:nvCxnSpPr>
          <p:cNvPr id="10" name="Straight Arrow Connector 9"/>
          <p:cNvCxnSpPr>
            <a:stCxn id="8" idx="6"/>
          </p:cNvCxnSpPr>
          <p:nvPr/>
        </p:nvCxnSpPr>
        <p:spPr bwMode="auto">
          <a:xfrm flipV="1">
            <a:off x="6051195" y="2950957"/>
            <a:ext cx="271630" cy="2241"/>
          </a:xfrm>
          <a:prstGeom prst="straightConnector1">
            <a:avLst/>
          </a:prstGeom>
          <a:solidFill>
            <a:srgbClr val="DDDDDD">
              <a:alpha val="20000"/>
            </a:srgb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scene3d>
            <a:camera prst="legacyObliqueTopLeft"/>
            <a:lightRig rig="legacyFlat3" dir="t"/>
          </a:scene3d>
          <a:sp3d prstMaterial="legacyMatte">
            <a:bevelT w="0" h="0" prst="angle"/>
            <a:bevelB w="0" h="0" prst="angle"/>
            <a:extrusionClr>
              <a:srgbClr val="DDDDDD"/>
            </a:extrusionClr>
          </a:sp3d>
        </p:spPr>
      </p:cxnSp>
      <p:sp>
        <p:nvSpPr>
          <p:cNvPr id="290825" name="TextBox 24"/>
          <p:cNvSpPr txBox="1">
            <a:spLocks noChangeArrowheads="1"/>
          </p:cNvSpPr>
          <p:nvPr/>
        </p:nvSpPr>
        <p:spPr bwMode="auto">
          <a:xfrm>
            <a:off x="6664325" y="2647950"/>
            <a:ext cx="12954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 b="1"/>
              <a:t>Campaign Branding Impact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6403415" y="2673201"/>
            <a:ext cx="1612752" cy="545951"/>
          </a:xfrm>
          <a:prstGeom prst="ellipse">
            <a:avLst/>
          </a:prstGeom>
          <a:solidFill>
            <a:srgbClr val="DDDDDD">
              <a:alpha val="20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Left"/>
            <a:lightRig rig="legacyFlat3" dir="t"/>
          </a:scene3d>
          <a:sp3d prstMaterial="legacyMatte">
            <a:bevelT w="0" h="0" prst="angle"/>
            <a:bevelB w="0" h="0" prst="angle"/>
            <a:extrusionClr>
              <a:srgbClr val="DDDDDD"/>
            </a:extrusionClr>
          </a:sp3d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ubtitle 8"/>
          <p:cNvSpPr>
            <a:spLocks noGrp="1"/>
          </p:cNvSpPr>
          <p:nvPr>
            <p:ph type="subTitle" idx="4294967295"/>
          </p:nvPr>
        </p:nvSpPr>
        <p:spPr>
          <a:xfrm>
            <a:off x="754063" y="922338"/>
            <a:ext cx="7799387" cy="2203450"/>
          </a:xfrm>
        </p:spPr>
        <p:txBody>
          <a:bodyPr/>
          <a:lstStyle/>
          <a:p>
            <a:pPr marL="0" indent="0"/>
            <a:r>
              <a:rPr lang="en-US" b="1" smtClean="0">
                <a:solidFill>
                  <a:schemeClr val="bg1"/>
                </a:solidFill>
                <a:ea typeface="Verdana" pitchFamily="34" charset="0"/>
                <a:cs typeface="Arial" charset="0"/>
              </a:rPr>
              <a:t>Online Advertising &amp; Share-shift </a:t>
            </a:r>
          </a:p>
          <a:p>
            <a:pPr marL="0" indent="0"/>
            <a:r>
              <a:rPr lang="en-US" sz="4000" b="1" smtClean="0">
                <a:solidFill>
                  <a:schemeClr val="bg1"/>
                </a:solidFill>
                <a:ea typeface="Verdana" pitchFamily="34" charset="0"/>
                <a:cs typeface="Arial" charset="0"/>
              </a:rPr>
              <a:t>Global Trends</a:t>
            </a:r>
          </a:p>
        </p:txBody>
      </p:sp>
      <p:sp>
        <p:nvSpPr>
          <p:cNvPr id="40963" name="Date Placeholder 4"/>
          <p:cNvSpPr txBox="1">
            <a:spLocks noGrp="1"/>
          </p:cNvSpPr>
          <p:nvPr/>
        </p:nvSpPr>
        <p:spPr bwMode="auto">
          <a:xfrm>
            <a:off x="7386638" y="6354763"/>
            <a:ext cx="17573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BF654545-B334-4353-AA26-DB63D94C2DD7}" type="datetime1">
              <a:rPr lang="en-US" sz="800">
                <a:solidFill>
                  <a:srgbClr val="7B0099"/>
                </a:solidFill>
              </a:rPr>
              <a:pPr algn="r"/>
              <a:t>1/26/2011</a:t>
            </a:fld>
            <a:endParaRPr lang="en-US" sz="800">
              <a:solidFill>
                <a:srgbClr val="7B0099"/>
              </a:solidFill>
            </a:endParaRPr>
          </a:p>
        </p:txBody>
      </p:sp>
      <p:sp>
        <p:nvSpPr>
          <p:cNvPr id="40964" name="Footer Placeholder 5"/>
          <p:cNvSpPr txBox="1">
            <a:spLocks noGrp="1"/>
          </p:cNvSpPr>
          <p:nvPr/>
        </p:nvSpPr>
        <p:spPr bwMode="auto">
          <a:xfrm>
            <a:off x="0" y="6354763"/>
            <a:ext cx="27765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">
                <a:solidFill>
                  <a:srgbClr val="7B0099"/>
                </a:solidFill>
              </a:rPr>
              <a:t>Yahoo! Presentation Template, Confidential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14325" y="123825"/>
            <a:ext cx="8229600" cy="742950"/>
          </a:xfrm>
        </p:spPr>
        <p:txBody>
          <a:bodyPr/>
          <a:lstStyle/>
          <a:p>
            <a:pPr algn="l" eaLnBrk="1" hangingPunct="1"/>
            <a:r>
              <a:rPr lang="en-US" sz="3200" b="1" smtClean="0">
                <a:solidFill>
                  <a:srgbClr val="6600CC"/>
                </a:solidFill>
              </a:rPr>
              <a:t>Recruitment</a:t>
            </a:r>
          </a:p>
        </p:txBody>
      </p:sp>
      <p:sp>
        <p:nvSpPr>
          <p:cNvPr id="292866" name="Slide Number Placeholder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5B8584A-E72B-4434-B667-F14B1BCD3D8C}" type="slidenum">
              <a:rPr lang="en-US" sz="1000"/>
              <a:pPr algn="r"/>
              <a:t>20</a:t>
            </a:fld>
            <a:endParaRPr lang="en-US" sz="1000"/>
          </a:p>
        </p:txBody>
      </p:sp>
      <p:sp>
        <p:nvSpPr>
          <p:cNvPr id="6" name="Rectangle 5"/>
          <p:cNvSpPr/>
          <p:nvPr/>
        </p:nvSpPr>
        <p:spPr>
          <a:xfrm>
            <a:off x="1143000" y="5029200"/>
            <a:ext cx="67818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600" dirty="0">
                <a:latin typeface="+mn-lt"/>
                <a:cs typeface="+mn-cs"/>
              </a:rPr>
              <a:t>Recommend domain exit pop-under for highest response rate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600" dirty="0">
                <a:latin typeface="+mn-lt"/>
                <a:cs typeface="+mn-cs"/>
              </a:rPr>
              <a:t>Floating invite is an alternative option (Yahoo.com)</a:t>
            </a:r>
          </a:p>
        </p:txBody>
      </p:sp>
      <p:sp>
        <p:nvSpPr>
          <p:cNvPr id="9" name="Oval 8"/>
          <p:cNvSpPr/>
          <p:nvPr/>
        </p:nvSpPr>
        <p:spPr bwMode="auto">
          <a:xfrm>
            <a:off x="304800" y="1676400"/>
            <a:ext cx="304800" cy="3048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Left"/>
            <a:lightRig rig="legacyFlat3" dir="t"/>
          </a:scene3d>
          <a:sp3d prstMaterial="legacyMatte">
            <a:bevelT w="0" h="0" prst="angle"/>
            <a:bevelB w="0" h="0" prst="angle"/>
            <a:extrusionClr>
              <a:srgbClr val="DDDDDD"/>
            </a:extrusionClr>
          </a:sp3d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6402237" y="3634596"/>
            <a:ext cx="304800" cy="3048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Left"/>
            <a:lightRig rig="legacyFlat3" dir="t"/>
          </a:scene3d>
          <a:sp3d prstMaterial="legacyMatte">
            <a:bevelT w="0" h="0" prst="angle"/>
            <a:bevelB w="0" h="0" prst="angle"/>
            <a:extrusionClr>
              <a:srgbClr val="DDDDDD"/>
            </a:extrusionClr>
          </a:sp3d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pic>
        <p:nvPicPr>
          <p:cNvPr id="292870" name="Picture 13" descr="C:\Documents and Settings\Rachel McKinley\Desktop\BrandScore for Yahoo Romania\1-powerq-invit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00" y="1266825"/>
            <a:ext cx="5445125" cy="32178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92871" name="TextBox 14"/>
          <p:cNvSpPr txBox="1">
            <a:spLocks noChangeArrowheads="1"/>
          </p:cNvSpPr>
          <p:nvPr/>
        </p:nvSpPr>
        <p:spPr bwMode="auto">
          <a:xfrm>
            <a:off x="3886200" y="6553200"/>
            <a:ext cx="7937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900"/>
              <a:t>Confidential</a:t>
            </a:r>
          </a:p>
        </p:txBody>
      </p:sp>
      <p:pic>
        <p:nvPicPr>
          <p:cNvPr id="10" name="Picture 8" descr="invi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1981200"/>
            <a:ext cx="2752725" cy="275272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79425"/>
          </a:xfrm>
        </p:spPr>
        <p:txBody>
          <a:bodyPr/>
          <a:lstStyle/>
          <a:p>
            <a:pPr algn="l" eaLnBrk="1" hangingPunct="1"/>
            <a:r>
              <a:rPr lang="en-US" sz="3200" b="1" smtClean="0">
                <a:solidFill>
                  <a:srgbClr val="6600CC"/>
                </a:solidFill>
              </a:rPr>
              <a:t>Simplified Survey – 3 Screens</a:t>
            </a:r>
          </a:p>
        </p:txBody>
      </p:sp>
      <p:sp>
        <p:nvSpPr>
          <p:cNvPr id="294914" name="Slide Number Placeholder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4036B31-6247-4C11-8EEC-07959C6D7F83}" type="slidenum">
              <a:rPr lang="en-US" sz="1000"/>
              <a:pPr algn="r"/>
              <a:t>21</a:t>
            </a:fld>
            <a:endParaRPr lang="en-US" sz="1000"/>
          </a:p>
        </p:txBody>
      </p:sp>
      <p:sp>
        <p:nvSpPr>
          <p:cNvPr id="294915" name="TextBox 14"/>
          <p:cNvSpPr txBox="1">
            <a:spLocks noChangeArrowheads="1"/>
          </p:cNvSpPr>
          <p:nvPr/>
        </p:nvSpPr>
        <p:spPr bwMode="auto">
          <a:xfrm>
            <a:off x="3886200" y="6553200"/>
            <a:ext cx="7937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900"/>
              <a:t>Confidential</a:t>
            </a:r>
          </a:p>
        </p:txBody>
      </p:sp>
      <p:pic>
        <p:nvPicPr>
          <p:cNvPr id="294916" name="Picture 9" descr="p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417638"/>
            <a:ext cx="33528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4917" name="Picture 10" descr="p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2635250"/>
            <a:ext cx="3352800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4918" name="Picture 11" descr="p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3550" y="4057650"/>
            <a:ext cx="3352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4919" name="Rectangle 7"/>
          <p:cNvSpPr>
            <a:spLocks noChangeArrowheads="1"/>
          </p:cNvSpPr>
          <p:nvPr/>
        </p:nvSpPr>
        <p:spPr bwMode="auto">
          <a:xfrm>
            <a:off x="4876800" y="1511300"/>
            <a:ext cx="426720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200"/>
              <a:t>This is the entire survey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200"/>
              <a:t>Most respondents complete the survey in only 1 minute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200"/>
              <a:t>Faster statistical significance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200"/>
              <a:t>More “normal people” respondents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200"/>
              <a:t>Fewer invites needed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</a:pPr>
            <a:endParaRPr lang="en-US" sz="120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25487"/>
          </a:xfrm>
        </p:spPr>
        <p:txBody>
          <a:bodyPr/>
          <a:lstStyle/>
          <a:p>
            <a:pPr algn="l" eaLnBrk="1" hangingPunct="1"/>
            <a:r>
              <a:rPr lang="en-US" sz="3200" b="1" smtClean="0">
                <a:solidFill>
                  <a:srgbClr val="6600CC"/>
                </a:solidFill>
              </a:rPr>
              <a:t>AdFactor Pro Report</a:t>
            </a:r>
          </a:p>
        </p:txBody>
      </p:sp>
      <p:sp>
        <p:nvSpPr>
          <p:cNvPr id="29696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9600" y="5410200"/>
            <a:ext cx="4724400" cy="1219200"/>
          </a:xfrm>
        </p:spPr>
        <p:txBody>
          <a:bodyPr/>
          <a:lstStyle/>
          <a:p>
            <a:pPr marL="342900" lvl="1" indent="-342900" eaLnBrk="1" hangingPunct="1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400" smtClean="0"/>
              <a:t>Results by audience:  total, in-market, out-of-market</a:t>
            </a:r>
          </a:p>
          <a:p>
            <a:pPr marL="342900" lvl="1" indent="-342900" eaLnBrk="1" hangingPunct="1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400" smtClean="0"/>
              <a:t>All metrics are deltas between Control/ Exposed (except Lift)</a:t>
            </a:r>
          </a:p>
          <a:p>
            <a:pPr marL="342900" lvl="1" indent="-342900" eaLnBrk="1" hangingPunct="1">
              <a:buClr>
                <a:schemeClr val="accent2"/>
              </a:buClr>
              <a:buFont typeface="Wingdings" pitchFamily="2" charset="2"/>
              <a:buChar char="§"/>
            </a:pPr>
            <a:endParaRPr lang="en-US" sz="1400" smtClean="0"/>
          </a:p>
          <a:p>
            <a:pPr marL="342900" lvl="1" indent="-342900" eaLnBrk="1" hangingPunct="1">
              <a:buClr>
                <a:schemeClr val="accent2"/>
              </a:buClr>
              <a:buFont typeface="Arial" charset="0"/>
              <a:buNone/>
            </a:pPr>
            <a:endParaRPr lang="en-US" sz="1400" smtClean="0"/>
          </a:p>
          <a:p>
            <a:pPr marL="342900" lvl="1" indent="-342900" eaLnBrk="1" hangingPunct="1">
              <a:buClr>
                <a:schemeClr val="accent2"/>
              </a:buClr>
              <a:buFont typeface="Wingdings" pitchFamily="2" charset="2"/>
              <a:buChar char="§"/>
            </a:pPr>
            <a:endParaRPr lang="en-US" sz="1400" smtClean="0"/>
          </a:p>
          <a:p>
            <a:pPr eaLnBrk="1" hangingPunct="1">
              <a:buFont typeface="Arial" charset="0"/>
              <a:buNone/>
            </a:pPr>
            <a:endParaRPr lang="en-US" sz="1400" smtClean="0"/>
          </a:p>
        </p:txBody>
      </p:sp>
      <p:sp>
        <p:nvSpPr>
          <p:cNvPr id="296963" name="Slide Number Placeholder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CB42EC4-5CE6-48C8-8C01-7EF7B0B1FED5}" type="slidenum">
              <a:rPr lang="en-US" sz="1000"/>
              <a:pPr algn="r"/>
              <a:t>22</a:t>
            </a:fld>
            <a:endParaRPr lang="en-US" sz="1000"/>
          </a:p>
        </p:txBody>
      </p:sp>
      <p:sp>
        <p:nvSpPr>
          <p:cNvPr id="296964" name="TextBox 6"/>
          <p:cNvSpPr txBox="1">
            <a:spLocks noChangeArrowheads="1"/>
          </p:cNvSpPr>
          <p:nvPr/>
        </p:nvSpPr>
        <p:spPr bwMode="auto">
          <a:xfrm>
            <a:off x="3886200" y="6553200"/>
            <a:ext cx="7937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900"/>
              <a:t>Confidential</a:t>
            </a:r>
          </a:p>
        </p:txBody>
      </p:sp>
      <p:sp>
        <p:nvSpPr>
          <p:cNvPr id="296965" name="TextBox 8"/>
          <p:cNvSpPr txBox="1">
            <a:spLocks noChangeArrowheads="1"/>
          </p:cNvSpPr>
          <p:nvPr/>
        </p:nvSpPr>
        <p:spPr bwMode="auto">
          <a:xfrm>
            <a:off x="2212975" y="1293813"/>
            <a:ext cx="9890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000" b="1"/>
              <a:t>CHART VIEW</a:t>
            </a:r>
          </a:p>
        </p:txBody>
      </p:sp>
      <p:sp>
        <p:nvSpPr>
          <p:cNvPr id="296966" name="TextBox 8"/>
          <p:cNvSpPr txBox="1">
            <a:spLocks noChangeArrowheads="1"/>
          </p:cNvSpPr>
          <p:nvPr/>
        </p:nvSpPr>
        <p:spPr bwMode="auto">
          <a:xfrm>
            <a:off x="6096000" y="1292225"/>
            <a:ext cx="1009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 b="1"/>
              <a:t>TABLE VIEW</a:t>
            </a:r>
          </a:p>
        </p:txBody>
      </p:sp>
      <p:sp>
        <p:nvSpPr>
          <p:cNvPr id="296967" name="Rectangle 13"/>
          <p:cNvSpPr>
            <a:spLocks noChangeArrowheads="1"/>
          </p:cNvSpPr>
          <p:nvPr/>
        </p:nvSpPr>
        <p:spPr bwMode="auto">
          <a:xfrm>
            <a:off x="5334000" y="5410200"/>
            <a:ext cx="457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1" indent="-342900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400"/>
              <a:t>Chart or table view</a:t>
            </a:r>
          </a:p>
          <a:p>
            <a:pPr marL="342900" lvl="1" indent="-342900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400"/>
              <a:t>Download and share as PDF or Excel</a:t>
            </a:r>
          </a:p>
        </p:txBody>
      </p:sp>
      <p:pic>
        <p:nvPicPr>
          <p:cNvPr id="14347" name="Picture 11" descr="part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619250"/>
            <a:ext cx="3429000" cy="370681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96969" name="Picture 15" descr="part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619250"/>
            <a:ext cx="34353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part2"/>
          <p:cNvPicPr>
            <a:picLocks noChangeAspect="1" noChangeArrowheads="1"/>
          </p:cNvPicPr>
          <p:nvPr/>
        </p:nvPicPr>
        <p:blipFill>
          <a:blip r:embed="rId3"/>
          <a:srcRect b="6833"/>
          <a:stretch>
            <a:fillRect/>
          </a:stretch>
        </p:blipFill>
        <p:spPr bwMode="auto">
          <a:xfrm>
            <a:off x="7366000" y="222250"/>
            <a:ext cx="1616075" cy="187166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99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0975" y="0"/>
            <a:ext cx="6219825" cy="942975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6600CC"/>
                </a:solidFill>
              </a:rPr>
              <a:t>Campaign Impact -- Lift &amp; Norm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62000" y="3962400"/>
            <a:ext cx="8001000" cy="2133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1800" smtClean="0"/>
              <a:t>Description</a:t>
            </a:r>
          </a:p>
          <a:p>
            <a:pPr eaLnBrk="1" hangingPunct="1"/>
            <a:r>
              <a:rPr lang="en-US" sz="1400" smtClean="0"/>
              <a:t>Performance topline and comparisons</a:t>
            </a:r>
          </a:p>
          <a:p>
            <a:pPr eaLnBrk="1" hangingPunct="1"/>
            <a:r>
              <a:rPr lang="en-US" sz="1400" smtClean="0"/>
              <a:t>Brand metric lift shows the % change due to campaign exposure </a:t>
            </a:r>
          </a:p>
          <a:p>
            <a:pPr eaLnBrk="1" hangingPunct="1"/>
            <a:r>
              <a:rPr lang="en-US" sz="1400" smtClean="0"/>
              <a:t>Norms show the average performance of other campaigns in the same country and industry</a:t>
            </a:r>
          </a:p>
          <a:p>
            <a:pPr eaLnBrk="1" hangingPunct="1">
              <a:buFont typeface="Arial" charset="0"/>
              <a:buNone/>
            </a:pPr>
            <a:endParaRPr lang="en-US" sz="1400" smtClean="0"/>
          </a:p>
          <a:p>
            <a:pPr eaLnBrk="1" hangingPunct="1">
              <a:buFont typeface="Arial" charset="0"/>
              <a:buNone/>
            </a:pPr>
            <a:r>
              <a:rPr lang="en-US" sz="1800" smtClean="0"/>
              <a:t>Purpose</a:t>
            </a:r>
          </a:p>
          <a:p>
            <a:pPr eaLnBrk="1" hangingPunct="1"/>
            <a:r>
              <a:rPr lang="en-US" sz="1400" smtClean="0"/>
              <a:t>Use brand metrics lift to compare multiple campaigns over time</a:t>
            </a:r>
          </a:p>
          <a:p>
            <a:pPr eaLnBrk="1" hangingPunct="1"/>
            <a:r>
              <a:rPr lang="en-US" sz="1400" smtClean="0"/>
              <a:t>Use norms to determine whether there is room for improvement</a:t>
            </a:r>
          </a:p>
          <a:p>
            <a:pPr eaLnBrk="1" hangingPunct="1">
              <a:buFont typeface="Arial" charset="0"/>
              <a:buNone/>
            </a:pPr>
            <a:endParaRPr lang="en-US" sz="1400" smtClean="0"/>
          </a:p>
        </p:txBody>
      </p:sp>
      <p:sp>
        <p:nvSpPr>
          <p:cNvPr id="299012" name="Slide Number Placeholder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991B104-BB07-41D5-854A-027BC2F257C5}" type="slidenum">
              <a:rPr lang="en-US" sz="1000"/>
              <a:pPr algn="r"/>
              <a:t>23</a:t>
            </a:fld>
            <a:endParaRPr lang="en-US" sz="1000"/>
          </a:p>
        </p:txBody>
      </p:sp>
      <p:sp>
        <p:nvSpPr>
          <p:cNvPr id="299013" name="TextBox 9"/>
          <p:cNvSpPr txBox="1">
            <a:spLocks noChangeArrowheads="1"/>
          </p:cNvSpPr>
          <p:nvPr/>
        </p:nvSpPr>
        <p:spPr bwMode="auto">
          <a:xfrm>
            <a:off x="3886200" y="6553200"/>
            <a:ext cx="7937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900"/>
              <a:t>Confidential</a:t>
            </a:r>
          </a:p>
        </p:txBody>
      </p:sp>
      <p:sp>
        <p:nvSpPr>
          <p:cNvPr id="9" name="Oval 8"/>
          <p:cNvSpPr/>
          <p:nvPr/>
        </p:nvSpPr>
        <p:spPr bwMode="auto">
          <a:xfrm>
            <a:off x="7390781" y="669925"/>
            <a:ext cx="915006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Left"/>
            <a:lightRig rig="legacyFlat3" dir="t"/>
          </a:scene3d>
          <a:sp3d prstMaterial="legacyMatte">
            <a:bevelT w="0" h="0" prst="angle"/>
            <a:bevelB w="0" h="0" prst="angle"/>
            <a:extrusionClr>
              <a:srgbClr val="DDDDDD"/>
            </a:extrusionClr>
          </a:sp3d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pic>
        <p:nvPicPr>
          <p:cNvPr id="13" name="Picture 12" descr="part2"/>
          <p:cNvPicPr>
            <a:picLocks noChangeAspect="1" noChangeArrowheads="1"/>
          </p:cNvPicPr>
          <p:nvPr/>
        </p:nvPicPr>
        <p:blipFill>
          <a:blip r:embed="rId4"/>
          <a:srcRect l="6667" t="24150" r="55926" b="53041"/>
          <a:stretch>
            <a:fillRect/>
          </a:stretch>
        </p:blipFill>
        <p:spPr bwMode="auto">
          <a:xfrm>
            <a:off x="2693988" y="1143000"/>
            <a:ext cx="3421062" cy="25908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 descr="part2"/>
          <p:cNvPicPr>
            <a:picLocks noChangeAspect="1" noChangeArrowheads="1"/>
          </p:cNvPicPr>
          <p:nvPr/>
        </p:nvPicPr>
        <p:blipFill>
          <a:blip r:embed="rId3"/>
          <a:srcRect b="6833"/>
          <a:stretch>
            <a:fillRect/>
          </a:stretch>
        </p:blipFill>
        <p:spPr bwMode="auto">
          <a:xfrm>
            <a:off x="7391400" y="152400"/>
            <a:ext cx="1616075" cy="187166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301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6343650" cy="390525"/>
          </a:xfrm>
        </p:spPr>
        <p:txBody>
          <a:bodyPr/>
          <a:lstStyle/>
          <a:p>
            <a:pPr algn="l" eaLnBrk="1" hangingPunct="1"/>
            <a:r>
              <a:rPr lang="en-US" sz="3200" b="1" smtClean="0">
                <a:solidFill>
                  <a:srgbClr val="6600CC"/>
                </a:solidFill>
              </a:rPr>
              <a:t>Campaign Performance Detail</a:t>
            </a:r>
          </a:p>
        </p:txBody>
      </p:sp>
      <p:sp>
        <p:nvSpPr>
          <p:cNvPr id="3010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9600" y="2590800"/>
            <a:ext cx="8153400" cy="2133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en-US" sz="1800" smtClean="0"/>
          </a:p>
          <a:p>
            <a:pPr eaLnBrk="1" hangingPunct="1">
              <a:buFont typeface="Arial" charset="0"/>
              <a:buNone/>
            </a:pPr>
            <a:endParaRPr lang="en-US" sz="1400" smtClean="0"/>
          </a:p>
          <a:p>
            <a:pPr eaLnBrk="1" hangingPunct="1"/>
            <a:endParaRPr lang="en-US" sz="1400" smtClean="0"/>
          </a:p>
          <a:p>
            <a:pPr eaLnBrk="1" hangingPunct="1">
              <a:buFont typeface="Arial" charset="0"/>
              <a:buNone/>
            </a:pPr>
            <a:r>
              <a:rPr lang="en-US" sz="1400" smtClean="0"/>
              <a:t>	</a:t>
            </a:r>
          </a:p>
        </p:txBody>
      </p:sp>
      <p:sp>
        <p:nvSpPr>
          <p:cNvPr id="301060" name="Slide Number Placeholder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94AAD83-AB12-4F73-B7C6-2059558AFC36}" type="slidenum">
              <a:rPr lang="en-US" sz="1000"/>
              <a:pPr algn="r"/>
              <a:t>24</a:t>
            </a:fld>
            <a:endParaRPr lang="en-US" sz="1000"/>
          </a:p>
        </p:txBody>
      </p:sp>
      <p:sp>
        <p:nvSpPr>
          <p:cNvPr id="301061" name="TextBox 9"/>
          <p:cNvSpPr txBox="1">
            <a:spLocks noChangeArrowheads="1"/>
          </p:cNvSpPr>
          <p:nvPr/>
        </p:nvSpPr>
        <p:spPr bwMode="auto">
          <a:xfrm>
            <a:off x="3810000" y="6627813"/>
            <a:ext cx="7937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900"/>
              <a:t>Confidential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85800" y="3581400"/>
            <a:ext cx="7772400" cy="2586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+mn-lt"/>
                <a:cs typeface="+mn-cs"/>
              </a:rPr>
              <a:t>Description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400" dirty="0">
                <a:latin typeface="+mn-lt"/>
                <a:cs typeface="+mn-cs"/>
              </a:rPr>
              <a:t>Control/Exposed campaign impact on brand metrics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400" dirty="0">
                <a:latin typeface="+mn-lt"/>
                <a:cs typeface="+mn-cs"/>
              </a:rPr>
              <a:t>Shows the % of survey respondents who selected the two most positive among the five choices (top-2 box on a 5-point scale)</a:t>
            </a:r>
          </a:p>
          <a:p>
            <a:pPr>
              <a:buFont typeface="Wingdings" pitchFamily="2" charset="2"/>
              <a:buNone/>
              <a:defRPr/>
            </a:pPr>
            <a:endParaRPr lang="en-US" sz="1400" dirty="0">
              <a:latin typeface="+mn-lt"/>
              <a:cs typeface="+mn-cs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dirty="0">
                <a:latin typeface="+mn-lt"/>
                <a:cs typeface="+mn-cs"/>
              </a:rPr>
              <a:t>Purpose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400" dirty="0">
                <a:latin typeface="+mn-lt"/>
                <a:cs typeface="+mn-cs"/>
              </a:rPr>
              <a:t>Identify which stages of the purchase funnel the campaign is successfully impacting in consumers’ minds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400" dirty="0">
                <a:latin typeface="+mn-lt"/>
                <a:cs typeface="+mn-cs"/>
              </a:rPr>
              <a:t>Determine whether the campaign is achieving objectives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400" dirty="0">
                <a:latin typeface="+mn-lt"/>
                <a:cs typeface="+mn-cs"/>
              </a:rPr>
              <a:t>Identify opportunities to optimize the campaign using creative, messaging, targeting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838200"/>
            <a:ext cx="2667000" cy="22463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sz="1000" b="1" dirty="0">
                <a:cs typeface="+mn-cs"/>
              </a:rPr>
              <a:t>PURCHASE FUNNEL BRAND METRICS</a:t>
            </a:r>
          </a:p>
          <a:p>
            <a:pPr>
              <a:buFont typeface="Wingdings" pitchFamily="2" charset="2"/>
              <a:buNone/>
              <a:defRPr/>
            </a:pPr>
            <a:endParaRPr lang="en-US" sz="1000" b="1" dirty="0">
              <a:cs typeface="+mn-cs"/>
            </a:endParaRPr>
          </a:p>
          <a:p>
            <a:pPr>
              <a:defRPr/>
            </a:pPr>
            <a:r>
              <a:rPr lang="en-US" sz="1000" b="1" dirty="0">
                <a:cs typeface="+mn-cs"/>
              </a:rPr>
              <a:t>Message Association:  </a:t>
            </a:r>
            <a:r>
              <a:rPr lang="en-US" sz="1000" i="1" dirty="0">
                <a:cs typeface="+mn-cs"/>
              </a:rPr>
              <a:t>Does the audience associate the advertising message with the brand?</a:t>
            </a:r>
          </a:p>
          <a:p>
            <a:pPr>
              <a:defRPr/>
            </a:pPr>
            <a:endParaRPr lang="en-US" sz="1000" i="1" dirty="0">
              <a:cs typeface="+mn-cs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1000" b="1" dirty="0">
                <a:cs typeface="+mn-cs"/>
              </a:rPr>
              <a:t>Awareness:  </a:t>
            </a:r>
            <a:r>
              <a:rPr lang="en-US" sz="1000" i="1" dirty="0">
                <a:cs typeface="+mn-cs"/>
              </a:rPr>
              <a:t>Has the audience heard of the brand?</a:t>
            </a:r>
          </a:p>
          <a:p>
            <a:pPr>
              <a:buFont typeface="Wingdings" pitchFamily="2" charset="2"/>
              <a:buNone/>
              <a:defRPr/>
            </a:pPr>
            <a:endParaRPr lang="en-US" sz="1000" b="1" dirty="0">
              <a:cs typeface="+mn-cs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1000" b="1" dirty="0">
                <a:cs typeface="+mn-cs"/>
              </a:rPr>
              <a:t>Opinion:  </a:t>
            </a:r>
            <a:r>
              <a:rPr lang="en-US" sz="1000" i="1" dirty="0">
                <a:cs typeface="+mn-cs"/>
              </a:rPr>
              <a:t>Does the audience have a positive opinion of the brand?</a:t>
            </a:r>
          </a:p>
          <a:p>
            <a:pPr>
              <a:buFont typeface="Wingdings" pitchFamily="2" charset="2"/>
              <a:buNone/>
              <a:defRPr/>
            </a:pPr>
            <a:endParaRPr lang="en-US" sz="1000" b="1" dirty="0">
              <a:cs typeface="+mn-cs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1000" b="1" dirty="0">
                <a:cs typeface="+mn-cs"/>
              </a:rPr>
              <a:t>Purchase Intent:  </a:t>
            </a:r>
            <a:r>
              <a:rPr lang="en-US" sz="1000" i="1" dirty="0">
                <a:cs typeface="+mn-cs"/>
              </a:rPr>
              <a:t>Does the audience intend to purchase the brand?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7772400" y="685800"/>
            <a:ext cx="1143000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legacyObliqueTopLeft"/>
            <a:lightRig rig="legacyFlat3" dir="t"/>
          </a:scene3d>
          <a:sp3d prstMaterial="legacyMatte">
            <a:bevelT w="0" h="0" prst="angle"/>
            <a:bevelB w="0" h="0" prst="angle"/>
            <a:extrusionClr>
              <a:srgbClr val="DDDDDD"/>
            </a:extrusionClr>
          </a:sp3d>
        </p:spPr>
        <p:txBody>
          <a:bodyPr wrap="none" anchor="ctr"/>
          <a:lstStyle/>
          <a:p>
            <a:pPr algn="ctr">
              <a:defRPr/>
            </a:pPr>
            <a:endParaRPr lang="en-US">
              <a:cs typeface="+mn-cs"/>
            </a:endParaRPr>
          </a:p>
        </p:txBody>
      </p:sp>
      <p:pic>
        <p:nvPicPr>
          <p:cNvPr id="17419" name="Picture 11" descr="part2"/>
          <p:cNvPicPr>
            <a:picLocks noChangeAspect="1" noChangeArrowheads="1"/>
          </p:cNvPicPr>
          <p:nvPr/>
        </p:nvPicPr>
        <p:blipFill>
          <a:blip r:embed="rId4"/>
          <a:srcRect l="28744" t="25243" r="9347" b="50809"/>
          <a:stretch>
            <a:fillRect/>
          </a:stretch>
        </p:blipFill>
        <p:spPr bwMode="auto">
          <a:xfrm>
            <a:off x="3048000" y="1295400"/>
            <a:ext cx="4191000" cy="201453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 idx="4294967295"/>
          </p:nvPr>
        </p:nvSpPr>
        <p:spPr>
          <a:xfrm>
            <a:off x="1281113" y="77788"/>
            <a:ext cx="7131050" cy="769937"/>
          </a:xfrm>
        </p:spPr>
        <p:txBody>
          <a:bodyPr anchor="t"/>
          <a:lstStyle/>
          <a:p>
            <a:r>
              <a:rPr lang="en-US" smtClean="0"/>
              <a:t>Internet Penetration by Region</a:t>
            </a:r>
          </a:p>
        </p:txBody>
      </p:sp>
      <p:sp>
        <p:nvSpPr>
          <p:cNvPr id="4" name="Date Placeholder 3"/>
          <p:cNvSpPr txBox="1">
            <a:spLocks noGrp="1"/>
          </p:cNvSpPr>
          <p:nvPr/>
        </p:nvSpPr>
        <p:spPr>
          <a:xfrm>
            <a:off x="6937375" y="6354763"/>
            <a:ext cx="1757363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65011EE1-6DC5-447D-923C-5B37A5D8FC8B}" type="datetime1">
              <a:rPr lang="en-US" sz="800">
                <a:solidFill>
                  <a:srgbClr val="7B0099"/>
                </a:solidFill>
                <a:cs typeface="+mn-cs"/>
              </a:rPr>
              <a:pPr algn="r">
                <a:defRPr/>
              </a:pPr>
              <a:t>1/26/2011</a:t>
            </a:fld>
            <a:endParaRPr lang="en-US" sz="800">
              <a:solidFill>
                <a:srgbClr val="7B0099"/>
              </a:solidFill>
              <a:cs typeface="+mn-cs"/>
            </a:endParaRPr>
          </a:p>
        </p:txBody>
      </p:sp>
      <p:sp>
        <p:nvSpPr>
          <p:cNvPr id="5" name="Footer Placeholder 4"/>
          <p:cNvSpPr txBox="1">
            <a:spLocks noGrp="1"/>
          </p:cNvSpPr>
          <p:nvPr/>
        </p:nvSpPr>
        <p:spPr>
          <a:xfrm>
            <a:off x="1744663" y="6354763"/>
            <a:ext cx="2776537" cy="365125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800" dirty="0">
                <a:solidFill>
                  <a:srgbClr val="7B0099"/>
                </a:solidFill>
                <a:cs typeface="+mn-cs"/>
              </a:rPr>
              <a:t>Source: Internet World Stats 10-15-2009</a:t>
            </a:r>
          </a:p>
        </p:txBody>
      </p:sp>
      <p:sp>
        <p:nvSpPr>
          <p:cNvPr id="6" name="Slide Number Placeholder 5"/>
          <p:cNvSpPr txBox="1">
            <a:spLocks noGrp="1"/>
          </p:cNvSpPr>
          <p:nvPr/>
        </p:nvSpPr>
        <p:spPr>
          <a:xfrm>
            <a:off x="4003675" y="6354763"/>
            <a:ext cx="11366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defRPr/>
            </a:pPr>
            <a:fld id="{CCC12A4C-8D93-41FD-8A55-20863D96A26F}" type="slidenum">
              <a:rPr lang="en-US" sz="800">
                <a:solidFill>
                  <a:srgbClr val="7B0099"/>
                </a:solidFill>
                <a:cs typeface="+mn-cs"/>
              </a:rPr>
              <a:pPr algn="ctr">
                <a:defRPr/>
              </a:pPr>
              <a:t>3</a:t>
            </a:fld>
            <a:endParaRPr lang="en-US" sz="800">
              <a:solidFill>
                <a:srgbClr val="7B0099"/>
              </a:solidFill>
              <a:cs typeface="+mn-cs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</p:nvPr>
        </p:nvGraphicFramePr>
        <p:xfrm>
          <a:off x="460375" y="1049338"/>
          <a:ext cx="7997825" cy="4629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 idx="4294967295"/>
          </p:nvPr>
        </p:nvSpPr>
        <p:spPr>
          <a:xfrm>
            <a:off x="460375" y="188913"/>
            <a:ext cx="7951788" cy="658812"/>
          </a:xfrm>
        </p:spPr>
        <p:txBody>
          <a:bodyPr anchor="t"/>
          <a:lstStyle/>
          <a:p>
            <a:pPr algn="ctr"/>
            <a:r>
              <a:rPr lang="en-US" smtClean="0"/>
              <a:t>Worldwide Internet Growth</a:t>
            </a:r>
          </a:p>
        </p:txBody>
      </p:sp>
      <p:sp>
        <p:nvSpPr>
          <p:cNvPr id="4" name="Date Placeholder 3"/>
          <p:cNvSpPr txBox="1">
            <a:spLocks noGrp="1"/>
          </p:cNvSpPr>
          <p:nvPr/>
        </p:nvSpPr>
        <p:spPr>
          <a:xfrm>
            <a:off x="6937375" y="6354763"/>
            <a:ext cx="1757363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65011EE1-6DC5-447D-923C-5B37A5D8FC8B}" type="datetime1">
              <a:rPr lang="en-US" sz="800">
                <a:solidFill>
                  <a:srgbClr val="7B0099"/>
                </a:solidFill>
                <a:cs typeface="+mn-cs"/>
              </a:rPr>
              <a:pPr algn="r">
                <a:defRPr/>
              </a:pPr>
              <a:t>1/26/2011</a:t>
            </a:fld>
            <a:endParaRPr lang="en-US" sz="800">
              <a:solidFill>
                <a:srgbClr val="7B0099"/>
              </a:solidFill>
              <a:cs typeface="+mn-cs"/>
            </a:endParaRPr>
          </a:p>
        </p:txBody>
      </p:sp>
      <p:sp>
        <p:nvSpPr>
          <p:cNvPr id="5" name="Footer Placeholder 4"/>
          <p:cNvSpPr txBox="1">
            <a:spLocks noGrp="1"/>
          </p:cNvSpPr>
          <p:nvPr/>
        </p:nvSpPr>
        <p:spPr>
          <a:xfrm>
            <a:off x="1744663" y="6354763"/>
            <a:ext cx="2776537" cy="365125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800" dirty="0" err="1">
                <a:solidFill>
                  <a:srgbClr val="7B0099"/>
                </a:solidFill>
                <a:cs typeface="+mn-cs"/>
              </a:rPr>
              <a:t>Comscore</a:t>
            </a:r>
            <a:r>
              <a:rPr lang="en-US" sz="800" dirty="0">
                <a:solidFill>
                  <a:srgbClr val="7B0099"/>
                </a:solidFill>
                <a:cs typeface="+mn-cs"/>
              </a:rPr>
              <a:t> 2009</a:t>
            </a:r>
          </a:p>
        </p:txBody>
      </p:sp>
      <p:sp>
        <p:nvSpPr>
          <p:cNvPr id="6" name="Slide Number Placeholder 5"/>
          <p:cNvSpPr txBox="1">
            <a:spLocks noGrp="1"/>
          </p:cNvSpPr>
          <p:nvPr/>
        </p:nvSpPr>
        <p:spPr>
          <a:xfrm>
            <a:off x="4003675" y="6354763"/>
            <a:ext cx="11366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defRPr/>
            </a:pPr>
            <a:fld id="{3BAFABAC-EF24-403D-BA66-FA80738EC03A}" type="slidenum">
              <a:rPr lang="en-US" sz="800">
                <a:solidFill>
                  <a:srgbClr val="7B0099"/>
                </a:solidFill>
                <a:cs typeface="+mn-cs"/>
              </a:rPr>
              <a:pPr algn="ctr">
                <a:defRPr/>
              </a:pPr>
              <a:t>4</a:t>
            </a:fld>
            <a:endParaRPr lang="en-US" sz="800">
              <a:solidFill>
                <a:srgbClr val="7B0099"/>
              </a:solidFill>
              <a:cs typeface="+mn-cs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</p:nvPr>
        </p:nvGraphicFramePr>
        <p:xfrm>
          <a:off x="1143000" y="1037565"/>
          <a:ext cx="7997825" cy="4629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460375" y="5672138"/>
            <a:ext cx="8416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The Global Internet Population is expected to grow by 50% from 1.5 B users to 2.1B users by 2013.</a:t>
            </a:r>
          </a:p>
        </p:txBody>
      </p:sp>
      <p:sp>
        <p:nvSpPr>
          <p:cNvPr id="43015" name="TextBox 8"/>
          <p:cNvSpPr txBox="1">
            <a:spLocks noChangeArrowheads="1"/>
          </p:cNvSpPr>
          <p:nvPr/>
        </p:nvSpPr>
        <p:spPr bwMode="auto">
          <a:xfrm>
            <a:off x="3792538" y="1390650"/>
            <a:ext cx="2695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Internet Users in Millions &amp; Growth 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2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17E54C0-4C27-4D18-BD56-30F94AB73629}" type="slidenum">
              <a:rPr lang="en-US" smtClean="0">
                <a:latin typeface="Arial" charset="0"/>
                <a:cs typeface="Arial" charset="0"/>
              </a:rPr>
              <a:pPr/>
              <a:t>5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67594" name="Text Box 4"/>
          <p:cNvSpPr txBox="1">
            <a:spLocks noChangeArrowheads="1"/>
          </p:cNvSpPr>
          <p:nvPr/>
        </p:nvSpPr>
        <p:spPr bwMode="auto">
          <a:xfrm>
            <a:off x="381000" y="6288088"/>
            <a:ext cx="72723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latin typeface="+mn-lt"/>
              </a:rPr>
              <a:t>Source: (1) U.S. Historical Internet penetration calculated based on Internet users &amp; population as per UN Data</a:t>
            </a:r>
          </a:p>
        </p:txBody>
      </p:sp>
      <p:graphicFrame>
        <p:nvGraphicFramePr>
          <p:cNvPr id="265219" name="Chart 4"/>
          <p:cNvGraphicFramePr>
            <a:graphicFrameLocks/>
          </p:cNvGraphicFramePr>
          <p:nvPr/>
        </p:nvGraphicFramePr>
        <p:xfrm>
          <a:off x="538163" y="2054225"/>
          <a:ext cx="4016375" cy="3717925"/>
        </p:xfrm>
        <a:graphic>
          <a:graphicData uri="http://schemas.openxmlformats.org/presentationml/2006/ole">
            <p:oleObj spid="_x0000_s265219" r:id="rId4" imgW="4017612" imgH="3718882" progId="Excel.Sheet.8">
              <p:embed/>
            </p:oleObj>
          </a:graphicData>
        </a:graphic>
      </p:graphicFrame>
      <p:sp>
        <p:nvSpPr>
          <p:cNvPr id="265222" name="Rounded Rectangle 5"/>
          <p:cNvSpPr>
            <a:spLocks noChangeArrowheads="1"/>
          </p:cNvSpPr>
          <p:nvPr/>
        </p:nvSpPr>
        <p:spPr bwMode="auto">
          <a:xfrm>
            <a:off x="4808538" y="1476375"/>
            <a:ext cx="4133850" cy="357188"/>
          </a:xfrm>
          <a:prstGeom prst="roundRect">
            <a:avLst>
              <a:gd name="adj" fmla="val 16667"/>
            </a:avLst>
          </a:prstGeom>
          <a:solidFill>
            <a:srgbClr val="472F7B"/>
          </a:solidFill>
          <a:ln w="9525" algn="ctr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spcBef>
                <a:spcPct val="50000"/>
              </a:spcBef>
            </a:pPr>
            <a:r>
              <a:rPr lang="en-AU" sz="1400">
                <a:solidFill>
                  <a:schemeClr val="bg1"/>
                </a:solidFill>
                <a:latin typeface="Calibri" pitchFamily="34" charset="0"/>
              </a:rPr>
              <a:t>Internet User Behaviour Curve</a:t>
            </a:r>
            <a:endParaRPr lang="en-AU" sz="1400" baseline="3000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889125" y="3808413"/>
            <a:ext cx="2665413" cy="939800"/>
            <a:chOff x="5312229" y="4310743"/>
            <a:chExt cx="2987033" cy="1053737"/>
          </a:xfrm>
        </p:grpSpPr>
        <p:sp>
          <p:nvSpPr>
            <p:cNvPr id="26" name="Oval 25"/>
            <p:cNvSpPr/>
            <p:nvPr/>
          </p:nvSpPr>
          <p:spPr>
            <a:xfrm>
              <a:off x="5312229" y="4310743"/>
              <a:ext cx="1549557" cy="1053737"/>
            </a:xfrm>
            <a:prstGeom prst="ellipse">
              <a:avLst/>
            </a:prstGeom>
            <a:solidFill>
              <a:srgbClr val="D44A98">
                <a:alpha val="27000"/>
              </a:srgbClr>
            </a:solidFill>
            <a:ln w="25400">
              <a:solidFill>
                <a:srgbClr val="D44A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9" name="Pentagon 28"/>
            <p:cNvSpPr/>
            <p:nvPr/>
          </p:nvSpPr>
          <p:spPr>
            <a:xfrm flipH="1">
              <a:off x="6897183" y="4578944"/>
              <a:ext cx="1402079" cy="577850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AU" sz="1100" dirty="0">
                  <a:solidFill>
                    <a:schemeClr val="bg1"/>
                  </a:solidFill>
                </a:rPr>
                <a:t>Most of EM in this range today</a:t>
              </a: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1425575" y="2276475"/>
            <a:ext cx="2633663" cy="939800"/>
            <a:chOff x="5460275" y="2438400"/>
            <a:chExt cx="2952204" cy="1053737"/>
          </a:xfrm>
        </p:grpSpPr>
        <p:sp>
          <p:nvSpPr>
            <p:cNvPr id="27" name="Oval 26"/>
            <p:cNvSpPr/>
            <p:nvPr/>
          </p:nvSpPr>
          <p:spPr>
            <a:xfrm>
              <a:off x="6862527" y="2438400"/>
              <a:ext cx="1549952" cy="1053737"/>
            </a:xfrm>
            <a:prstGeom prst="ellipse">
              <a:avLst/>
            </a:prstGeom>
            <a:solidFill>
              <a:srgbClr val="5FC3C3">
                <a:alpha val="27000"/>
              </a:srgbClr>
            </a:solidFill>
            <a:ln w="25400">
              <a:solidFill>
                <a:srgbClr val="5FC3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30" name="Pentagon 29"/>
            <p:cNvSpPr/>
            <p:nvPr/>
          </p:nvSpPr>
          <p:spPr>
            <a:xfrm>
              <a:off x="5460275" y="2695575"/>
              <a:ext cx="1402079" cy="577850"/>
            </a:xfrm>
            <a:prstGeom prst="homePlate">
              <a:avLst/>
            </a:prstGeom>
            <a:solidFill>
              <a:schemeClr val="accent6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AU" sz="1100" dirty="0">
                  <a:solidFill>
                    <a:srgbClr val="FFFFFF"/>
                  </a:solidFill>
                </a:rPr>
                <a:t>Most of EU in this range today</a:t>
              </a:r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1943100" y="1884363"/>
            <a:ext cx="2633663" cy="941387"/>
            <a:chOff x="5977484" y="2046514"/>
            <a:chExt cx="2952204" cy="1053737"/>
          </a:xfrm>
        </p:grpSpPr>
        <p:sp>
          <p:nvSpPr>
            <p:cNvPr id="28" name="Oval 27"/>
            <p:cNvSpPr/>
            <p:nvPr/>
          </p:nvSpPr>
          <p:spPr>
            <a:xfrm>
              <a:off x="7379736" y="2046514"/>
              <a:ext cx="1549952" cy="1053737"/>
            </a:xfrm>
            <a:prstGeom prst="ellipse">
              <a:avLst/>
            </a:prstGeom>
            <a:solidFill>
              <a:srgbClr val="FFCD3E">
                <a:alpha val="27000"/>
              </a:srgbClr>
            </a:solidFill>
            <a:ln w="25400">
              <a:solidFill>
                <a:srgbClr val="FFCD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31" name="Pentagon 30"/>
            <p:cNvSpPr/>
            <p:nvPr/>
          </p:nvSpPr>
          <p:spPr>
            <a:xfrm>
              <a:off x="5977484" y="2279650"/>
              <a:ext cx="1402079" cy="577850"/>
            </a:xfrm>
            <a:prstGeom prst="homePlate">
              <a:avLst/>
            </a:prstGeom>
            <a:solidFill>
              <a:schemeClr val="tx2"/>
            </a:soli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AU" sz="1100" dirty="0">
                  <a:solidFill>
                    <a:srgbClr val="FFFFFF"/>
                  </a:solidFill>
                </a:rPr>
                <a:t>Most of APAC in this range today</a:t>
              </a: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1011238" y="177800"/>
            <a:ext cx="8636000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>
              <a:defRPr/>
            </a:pPr>
            <a:r>
              <a:rPr lang="en-US" sz="3200" dirty="0">
                <a:solidFill>
                  <a:schemeClr val="tx2"/>
                </a:solidFill>
                <a:latin typeface="+mj-lt"/>
              </a:rPr>
              <a:t>Broadband Penetration Drives Adoption</a:t>
            </a:r>
            <a:endParaRPr lang="en-US" sz="3200" dirty="0">
              <a:solidFill>
                <a:schemeClr val="tx2"/>
              </a:solidFill>
              <a:latin typeface="+mj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8153400" y="2144713"/>
            <a:ext cx="1100138" cy="277812"/>
          </a:xfrm>
          <a:prstGeom prst="rect">
            <a:avLst/>
          </a:prstGeom>
          <a:noFill/>
          <a:ln w="1841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AU" sz="1200" b="1" dirty="0">
                <a:latin typeface="+mn-lt"/>
              </a:rPr>
              <a:t>Broadband</a:t>
            </a:r>
            <a:endParaRPr lang="en-US" sz="1200" b="1" dirty="0">
              <a:latin typeface="+mn-lt"/>
            </a:endParaRPr>
          </a:p>
        </p:txBody>
      </p:sp>
      <p:sp>
        <p:nvSpPr>
          <p:cNvPr id="36" name="Text Box 30"/>
          <p:cNvSpPr txBox="1">
            <a:spLocks noChangeArrowheads="1"/>
          </p:cNvSpPr>
          <p:nvPr/>
        </p:nvSpPr>
        <p:spPr bwMode="auto">
          <a:xfrm>
            <a:off x="8153400" y="5294313"/>
            <a:ext cx="1100138" cy="277812"/>
          </a:xfrm>
          <a:prstGeom prst="rect">
            <a:avLst/>
          </a:prstGeom>
          <a:noFill/>
          <a:ln w="1841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AU" sz="1200" b="1" dirty="0">
                <a:latin typeface="+mn-lt"/>
              </a:rPr>
              <a:t>Narrowband</a:t>
            </a:r>
            <a:endParaRPr lang="en-US" sz="1200" b="1" dirty="0">
              <a:latin typeface="+mn-lt"/>
            </a:endParaRPr>
          </a:p>
        </p:txBody>
      </p:sp>
      <p:sp>
        <p:nvSpPr>
          <p:cNvPr id="37" name="Line 31"/>
          <p:cNvSpPr>
            <a:spLocks noChangeShapeType="1"/>
          </p:cNvSpPr>
          <p:nvPr/>
        </p:nvSpPr>
        <p:spPr bwMode="auto">
          <a:xfrm flipV="1">
            <a:off x="8704263" y="2582863"/>
            <a:ext cx="0" cy="2592387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AU" sz="1200">
              <a:latin typeface="+mn-lt"/>
            </a:endParaRPr>
          </a:p>
        </p:txBody>
      </p:sp>
      <p:grpSp>
        <p:nvGrpSpPr>
          <p:cNvPr id="265230" name="Group 46"/>
          <p:cNvGrpSpPr>
            <a:grpSpLocks/>
          </p:cNvGrpSpPr>
          <p:nvPr/>
        </p:nvGrpSpPr>
        <p:grpSpPr bwMode="auto">
          <a:xfrm>
            <a:off x="4800600" y="2354263"/>
            <a:ext cx="5402263" cy="3038475"/>
            <a:chOff x="4953001" y="1765300"/>
            <a:chExt cx="5402388" cy="2279189"/>
          </a:xfrm>
        </p:grpSpPr>
        <p:sp>
          <p:nvSpPr>
            <p:cNvPr id="265232" name="Freeform 27"/>
            <p:cNvSpPr>
              <a:spLocks/>
            </p:cNvSpPr>
            <p:nvPr/>
          </p:nvSpPr>
          <p:spPr bwMode="auto">
            <a:xfrm>
              <a:off x="4953001" y="1765300"/>
              <a:ext cx="3141664" cy="2279189"/>
            </a:xfrm>
            <a:custGeom>
              <a:avLst/>
              <a:gdLst>
                <a:gd name="T0" fmla="*/ 0 w 4287"/>
                <a:gd name="T1" fmla="*/ 2147483647 h 2121"/>
                <a:gd name="T2" fmla="*/ 2147483647 w 4287"/>
                <a:gd name="T3" fmla="*/ 2147483647 h 2121"/>
                <a:gd name="T4" fmla="*/ 2147483647 w 4287"/>
                <a:gd name="T5" fmla="*/ 2147483647 h 2121"/>
                <a:gd name="T6" fmla="*/ 2147483647 w 4287"/>
                <a:gd name="T7" fmla="*/ 2147483647 h 2121"/>
                <a:gd name="T8" fmla="*/ 2147483647 w 4287"/>
                <a:gd name="T9" fmla="*/ 2147483647 h 2121"/>
                <a:gd name="T10" fmla="*/ 2147483647 w 4287"/>
                <a:gd name="T11" fmla="*/ 2147483647 h 2121"/>
                <a:gd name="T12" fmla="*/ 2147483647 w 4287"/>
                <a:gd name="T13" fmla="*/ 2147483647 h 2121"/>
                <a:gd name="T14" fmla="*/ 2147483647 w 4287"/>
                <a:gd name="T15" fmla="*/ 2147483647 h 2121"/>
                <a:gd name="T16" fmla="*/ 2147483647 w 4287"/>
                <a:gd name="T17" fmla="*/ 2147483647 h 21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87"/>
                <a:gd name="T28" fmla="*/ 0 h 2121"/>
                <a:gd name="T29" fmla="*/ 4287 w 4287"/>
                <a:gd name="T30" fmla="*/ 2121 h 21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87" h="2121">
                  <a:moveTo>
                    <a:pt x="0" y="2100"/>
                  </a:moveTo>
                  <a:cubicBezTo>
                    <a:pt x="194" y="2110"/>
                    <a:pt x="388" y="2121"/>
                    <a:pt x="584" y="2083"/>
                  </a:cubicBezTo>
                  <a:cubicBezTo>
                    <a:pt x="780" y="2045"/>
                    <a:pt x="999" y="1971"/>
                    <a:pt x="1176" y="1869"/>
                  </a:cubicBezTo>
                  <a:cubicBezTo>
                    <a:pt x="1353" y="1767"/>
                    <a:pt x="1509" y="1625"/>
                    <a:pt x="1645" y="1474"/>
                  </a:cubicBezTo>
                  <a:cubicBezTo>
                    <a:pt x="1781" y="1323"/>
                    <a:pt x="1873" y="1120"/>
                    <a:pt x="1991" y="964"/>
                  </a:cubicBezTo>
                  <a:cubicBezTo>
                    <a:pt x="2109" y="808"/>
                    <a:pt x="2217" y="659"/>
                    <a:pt x="2353" y="536"/>
                  </a:cubicBezTo>
                  <a:cubicBezTo>
                    <a:pt x="2489" y="413"/>
                    <a:pt x="2633" y="308"/>
                    <a:pt x="2806" y="224"/>
                  </a:cubicBezTo>
                  <a:cubicBezTo>
                    <a:pt x="2979" y="140"/>
                    <a:pt x="3143" y="68"/>
                    <a:pt x="3390" y="34"/>
                  </a:cubicBezTo>
                  <a:cubicBezTo>
                    <a:pt x="3637" y="0"/>
                    <a:pt x="3962" y="9"/>
                    <a:pt x="4287" y="18"/>
                  </a:cubicBezTo>
                </a:path>
              </a:pathLst>
            </a:custGeom>
            <a:noFill/>
            <a:ln w="50800">
              <a:solidFill>
                <a:srgbClr val="7B0099"/>
              </a:solidFill>
              <a:round/>
              <a:headEnd/>
              <a:tailEnd type="triangle" w="med" len="sm"/>
            </a:ln>
          </p:spPr>
          <p:txBody>
            <a:bodyPr wrap="none" lIns="0" tIns="0" rIns="0" bIns="0" anchor="ctr"/>
            <a:lstStyle/>
            <a:p>
              <a:endParaRPr lang="en-US"/>
            </a:p>
          </p:txBody>
        </p:sp>
        <p:sp>
          <p:nvSpPr>
            <p:cNvPr id="38" name="Text Box 32"/>
            <p:cNvSpPr txBox="1">
              <a:spLocks noChangeArrowheads="1"/>
            </p:cNvSpPr>
            <p:nvPr/>
          </p:nvSpPr>
          <p:spPr bwMode="auto">
            <a:xfrm>
              <a:off x="5692793" y="3892067"/>
              <a:ext cx="2825815" cy="11550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000" b="1" dirty="0">
                  <a:latin typeface="+mn-lt"/>
                </a:rPr>
                <a:t>Communications (Mail, IM)</a:t>
              </a:r>
            </a:p>
          </p:txBody>
        </p:sp>
        <p:sp>
          <p:nvSpPr>
            <p:cNvPr id="39" name="Text Box 33"/>
            <p:cNvSpPr txBox="1">
              <a:spLocks noChangeArrowheads="1"/>
            </p:cNvSpPr>
            <p:nvPr/>
          </p:nvSpPr>
          <p:spPr bwMode="auto">
            <a:xfrm>
              <a:off x="6089677" y="3550307"/>
              <a:ext cx="2825815" cy="1155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sz="1000" b="1" dirty="0">
                  <a:latin typeface="+mn-lt"/>
                </a:rPr>
                <a:t>Browsing, Info, Jobs</a:t>
              </a:r>
            </a:p>
          </p:txBody>
        </p:sp>
        <p:sp>
          <p:nvSpPr>
            <p:cNvPr id="40" name="Text Box 34"/>
            <p:cNvSpPr txBox="1">
              <a:spLocks noChangeArrowheads="1"/>
            </p:cNvSpPr>
            <p:nvPr/>
          </p:nvSpPr>
          <p:spPr bwMode="auto">
            <a:xfrm>
              <a:off x="6477036" y="2864407"/>
              <a:ext cx="2825815" cy="1155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sz="1000" b="1" dirty="0">
                  <a:latin typeface="+mn-lt"/>
                </a:rPr>
                <a:t>Community &amp; Entertainment</a:t>
              </a:r>
            </a:p>
          </p:txBody>
        </p:sp>
        <p:sp>
          <p:nvSpPr>
            <p:cNvPr id="41" name="Text Box 35"/>
            <p:cNvSpPr txBox="1">
              <a:spLocks noChangeArrowheads="1"/>
            </p:cNvSpPr>
            <p:nvPr/>
          </p:nvSpPr>
          <p:spPr bwMode="auto">
            <a:xfrm>
              <a:off x="6318283" y="3208548"/>
              <a:ext cx="2825815" cy="1143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000" b="1" dirty="0">
                  <a:latin typeface="+mn-lt"/>
                </a:rPr>
                <a:t>Searching</a:t>
              </a:r>
            </a:p>
          </p:txBody>
        </p:sp>
        <p:sp>
          <p:nvSpPr>
            <p:cNvPr id="42" name="Text Box 36"/>
            <p:cNvSpPr txBox="1">
              <a:spLocks noChangeArrowheads="1"/>
            </p:cNvSpPr>
            <p:nvPr/>
          </p:nvSpPr>
          <p:spPr bwMode="auto">
            <a:xfrm>
              <a:off x="7529574" y="1837938"/>
              <a:ext cx="2825815" cy="1155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000" b="1" dirty="0">
                  <a:latin typeface="+mn-lt"/>
                </a:rPr>
                <a:t>Commerce</a:t>
              </a:r>
            </a:p>
          </p:txBody>
        </p:sp>
        <p:sp>
          <p:nvSpPr>
            <p:cNvPr id="43" name="Text Box 37"/>
            <p:cNvSpPr txBox="1">
              <a:spLocks noChangeArrowheads="1"/>
            </p:cNvSpPr>
            <p:nvPr/>
          </p:nvSpPr>
          <p:spPr bwMode="auto">
            <a:xfrm>
              <a:off x="6629440" y="2522648"/>
              <a:ext cx="2825815" cy="11550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000" b="1" dirty="0">
                  <a:latin typeface="+mn-lt"/>
                </a:rPr>
                <a:t>Deep Verticals</a:t>
              </a:r>
            </a:p>
          </p:txBody>
        </p:sp>
        <p:sp>
          <p:nvSpPr>
            <p:cNvPr id="44" name="Text Box 38"/>
            <p:cNvSpPr txBox="1">
              <a:spLocks noChangeArrowheads="1"/>
            </p:cNvSpPr>
            <p:nvPr/>
          </p:nvSpPr>
          <p:spPr bwMode="auto">
            <a:xfrm>
              <a:off x="6934247" y="2180888"/>
              <a:ext cx="2825815" cy="1143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000" b="1" dirty="0">
                  <a:latin typeface="+mn-lt"/>
                </a:rPr>
                <a:t>Rich Media</a:t>
              </a:r>
            </a:p>
          </p:txBody>
        </p:sp>
      </p:grpSp>
      <p:sp>
        <p:nvSpPr>
          <p:cNvPr id="46" name="Rounded Rectangle 5"/>
          <p:cNvSpPr>
            <a:spLocks noChangeArrowheads="1"/>
          </p:cNvSpPr>
          <p:nvPr/>
        </p:nvSpPr>
        <p:spPr bwMode="auto">
          <a:xfrm>
            <a:off x="674688" y="1481138"/>
            <a:ext cx="3687762" cy="317500"/>
          </a:xfrm>
          <a:prstGeom prst="roundRect">
            <a:avLst>
              <a:gd name="adj" fmla="val 16667"/>
            </a:avLst>
          </a:prstGeom>
          <a:solidFill>
            <a:srgbClr val="472F7B"/>
          </a:solidFill>
          <a:ln w="9525" algn="ctr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spcBef>
                <a:spcPct val="50000"/>
              </a:spcBef>
              <a:defRPr/>
            </a:pPr>
            <a:r>
              <a:rPr lang="en-AU" sz="1400" dirty="0">
                <a:solidFill>
                  <a:schemeClr val="bg1"/>
                </a:solidFill>
                <a:latin typeface="+mn-lt"/>
              </a:rPr>
              <a:t>U.S. Historical Internet Penetration</a:t>
            </a:r>
            <a:r>
              <a:rPr lang="en-AU" sz="1400" baseline="30000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Subtitle 8"/>
          <p:cNvSpPr>
            <a:spLocks noGrp="1"/>
          </p:cNvSpPr>
          <p:nvPr>
            <p:ph type="subTitle" idx="4294967295"/>
          </p:nvPr>
        </p:nvSpPr>
        <p:spPr>
          <a:xfrm>
            <a:off x="784225" y="922338"/>
            <a:ext cx="7769225" cy="820737"/>
          </a:xfrm>
        </p:spPr>
        <p:txBody>
          <a:bodyPr/>
          <a:lstStyle/>
          <a:p>
            <a:pPr marL="0" indent="0"/>
            <a:r>
              <a:rPr lang="en-US" b="1" smtClean="0">
                <a:solidFill>
                  <a:srgbClr val="FFFFFF"/>
                </a:solidFill>
                <a:ea typeface="Verdana" pitchFamily="34" charset="0"/>
                <a:cs typeface="Arial" charset="0"/>
              </a:rPr>
              <a:t>Online Advertising &amp; Share-shift </a:t>
            </a:r>
            <a:endParaRPr lang="en-US" sz="3600" b="1" smtClean="0">
              <a:solidFill>
                <a:schemeClr val="bg1"/>
              </a:solidFill>
              <a:ea typeface="Verdana" pitchFamily="34" charset="0"/>
              <a:cs typeface="Arial" charset="0"/>
            </a:endParaRPr>
          </a:p>
          <a:p>
            <a:pPr marL="0" indent="0"/>
            <a:r>
              <a:rPr lang="en-US" sz="3600" b="1" smtClean="0">
                <a:solidFill>
                  <a:schemeClr val="bg1"/>
                </a:solidFill>
                <a:ea typeface="Verdana" pitchFamily="34" charset="0"/>
                <a:cs typeface="Arial" charset="0"/>
              </a:rPr>
              <a:t>Advertising Trends</a:t>
            </a:r>
          </a:p>
        </p:txBody>
      </p:sp>
      <p:sp>
        <p:nvSpPr>
          <p:cNvPr id="267267" name="Date Placeholder 4"/>
          <p:cNvSpPr txBox="1">
            <a:spLocks noGrp="1"/>
          </p:cNvSpPr>
          <p:nvPr/>
        </p:nvSpPr>
        <p:spPr bwMode="auto">
          <a:xfrm>
            <a:off x="7386638" y="6354763"/>
            <a:ext cx="17573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6D0680BE-658A-4637-9BB5-E6787C122D09}" type="datetime1">
              <a:rPr lang="en-US" sz="800">
                <a:solidFill>
                  <a:srgbClr val="7B0099"/>
                </a:solidFill>
              </a:rPr>
              <a:pPr algn="r"/>
              <a:t>1/26/2011</a:t>
            </a:fld>
            <a:endParaRPr lang="en-US" sz="800">
              <a:solidFill>
                <a:srgbClr val="7B0099"/>
              </a:solidFill>
            </a:endParaRPr>
          </a:p>
        </p:txBody>
      </p:sp>
      <p:sp>
        <p:nvSpPr>
          <p:cNvPr id="267268" name="Footer Placeholder 5"/>
          <p:cNvSpPr txBox="1">
            <a:spLocks noGrp="1"/>
          </p:cNvSpPr>
          <p:nvPr/>
        </p:nvSpPr>
        <p:spPr bwMode="auto">
          <a:xfrm>
            <a:off x="0" y="6354763"/>
            <a:ext cx="27765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">
                <a:solidFill>
                  <a:srgbClr val="7B0099"/>
                </a:solidFill>
              </a:rPr>
              <a:t>Yahoo! Presentation Template, Confidential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Text Box 2"/>
          <p:cNvSpPr txBox="1">
            <a:spLocks noChangeArrowheads="1"/>
          </p:cNvSpPr>
          <p:nvPr/>
        </p:nvSpPr>
        <p:spPr bwMode="auto">
          <a:xfrm>
            <a:off x="7162800" y="2649538"/>
            <a:ext cx="1822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chemeClr val="bg2"/>
                </a:solidFill>
                <a:ea typeface="MS PGothic" pitchFamily="34" charset="-128"/>
              </a:rPr>
              <a:t>Gaming</a:t>
            </a:r>
          </a:p>
        </p:txBody>
      </p:sp>
      <p:sp>
        <p:nvSpPr>
          <p:cNvPr id="268290" name="Text Box 3"/>
          <p:cNvSpPr txBox="1">
            <a:spLocks noChangeArrowheads="1"/>
          </p:cNvSpPr>
          <p:nvPr/>
        </p:nvSpPr>
        <p:spPr bwMode="auto">
          <a:xfrm>
            <a:off x="6400800" y="11430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000" b="1">
                <a:solidFill>
                  <a:srgbClr val="5350B9"/>
                </a:solidFill>
                <a:ea typeface="MS PGothic" pitchFamily="34" charset="-128"/>
              </a:rPr>
              <a:t>Email</a:t>
            </a:r>
          </a:p>
        </p:txBody>
      </p:sp>
      <p:sp>
        <p:nvSpPr>
          <p:cNvPr id="268291" name="Text Box 4"/>
          <p:cNvSpPr txBox="1">
            <a:spLocks noChangeArrowheads="1"/>
          </p:cNvSpPr>
          <p:nvPr/>
        </p:nvSpPr>
        <p:spPr bwMode="auto">
          <a:xfrm>
            <a:off x="5257800" y="17526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C998BD"/>
                </a:solidFill>
                <a:ea typeface="MS PGothic" pitchFamily="34" charset="-128"/>
              </a:rPr>
              <a:t>Domestic + global?</a:t>
            </a:r>
          </a:p>
        </p:txBody>
      </p:sp>
      <p:grpSp>
        <p:nvGrpSpPr>
          <p:cNvPr id="268292" name="Group 5"/>
          <p:cNvGrpSpPr>
            <a:grpSpLocks/>
          </p:cNvGrpSpPr>
          <p:nvPr/>
        </p:nvGrpSpPr>
        <p:grpSpPr bwMode="auto">
          <a:xfrm>
            <a:off x="714375" y="323850"/>
            <a:ext cx="8270875" cy="5449888"/>
            <a:chOff x="203" y="240"/>
            <a:chExt cx="5285" cy="2250"/>
          </a:xfrm>
        </p:grpSpPr>
        <p:sp>
          <p:nvSpPr>
            <p:cNvPr id="268294" name="Text Box 6"/>
            <p:cNvSpPr txBox="1">
              <a:spLocks noChangeArrowheads="1"/>
            </p:cNvSpPr>
            <p:nvPr/>
          </p:nvSpPr>
          <p:spPr bwMode="auto">
            <a:xfrm>
              <a:off x="1723" y="1163"/>
              <a:ext cx="864" cy="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4400" b="1">
                  <a:solidFill>
                    <a:schemeClr val="bg1"/>
                  </a:solidFill>
                  <a:ea typeface="MS PGothic" pitchFamily="34" charset="-128"/>
                </a:rPr>
                <a:t>TV</a:t>
              </a:r>
              <a:endParaRPr lang="en-US" sz="2000" b="1">
                <a:solidFill>
                  <a:schemeClr val="bg1"/>
                </a:solidFill>
                <a:ea typeface="MS PGothic" pitchFamily="34" charset="-128"/>
              </a:endParaRPr>
            </a:p>
          </p:txBody>
        </p:sp>
        <p:sp>
          <p:nvSpPr>
            <p:cNvPr id="268295" name="Text Box 7"/>
            <p:cNvSpPr txBox="1">
              <a:spLocks noChangeArrowheads="1"/>
            </p:cNvSpPr>
            <p:nvPr/>
          </p:nvSpPr>
          <p:spPr bwMode="auto">
            <a:xfrm>
              <a:off x="432" y="1312"/>
              <a:ext cx="118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  <a:ea typeface="MS PGothic" pitchFamily="34" charset="-128"/>
                </a:rPr>
                <a:t>Instant Messaging</a:t>
              </a:r>
            </a:p>
          </p:txBody>
        </p:sp>
        <p:sp>
          <p:nvSpPr>
            <p:cNvPr id="268296" name="Text Box 8"/>
            <p:cNvSpPr txBox="1">
              <a:spLocks noChangeArrowheads="1"/>
            </p:cNvSpPr>
            <p:nvPr/>
          </p:nvSpPr>
          <p:spPr bwMode="auto">
            <a:xfrm>
              <a:off x="4571" y="1300"/>
              <a:ext cx="86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5350B9"/>
                  </a:solidFill>
                  <a:ea typeface="MS PGothic" pitchFamily="34" charset="-128"/>
                </a:rPr>
                <a:t>Podcasts</a:t>
              </a:r>
            </a:p>
          </p:txBody>
        </p:sp>
        <p:sp>
          <p:nvSpPr>
            <p:cNvPr id="268297" name="Text Box 9"/>
            <p:cNvSpPr txBox="1">
              <a:spLocks noChangeArrowheads="1"/>
            </p:cNvSpPr>
            <p:nvPr/>
          </p:nvSpPr>
          <p:spPr bwMode="auto">
            <a:xfrm>
              <a:off x="1333" y="1675"/>
              <a:ext cx="86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7F7F7F"/>
                  </a:solidFill>
                  <a:ea typeface="MS PGothic" pitchFamily="34" charset="-128"/>
                </a:rPr>
                <a:t>Blogs</a:t>
              </a:r>
            </a:p>
          </p:txBody>
        </p:sp>
        <p:sp>
          <p:nvSpPr>
            <p:cNvPr id="268298" name="Text Box 10"/>
            <p:cNvSpPr txBox="1">
              <a:spLocks noChangeArrowheads="1"/>
            </p:cNvSpPr>
            <p:nvPr/>
          </p:nvSpPr>
          <p:spPr bwMode="auto">
            <a:xfrm>
              <a:off x="2364" y="765"/>
              <a:ext cx="1488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600" b="1">
                  <a:solidFill>
                    <a:srgbClr val="7F7F7F"/>
                  </a:solidFill>
                  <a:ea typeface="MS PGothic" pitchFamily="34" charset="-128"/>
                </a:rPr>
                <a:t>Radio</a:t>
              </a:r>
            </a:p>
          </p:txBody>
        </p:sp>
        <p:sp>
          <p:nvSpPr>
            <p:cNvPr id="268299" name="Text Box 11"/>
            <p:cNvSpPr txBox="1">
              <a:spLocks noChangeArrowheads="1"/>
            </p:cNvSpPr>
            <p:nvPr/>
          </p:nvSpPr>
          <p:spPr bwMode="auto">
            <a:xfrm>
              <a:off x="569" y="2364"/>
              <a:ext cx="172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1400" b="1">
                <a:solidFill>
                  <a:schemeClr val="bg2"/>
                </a:solidFill>
                <a:ea typeface="MS PGothic" pitchFamily="34" charset="-128"/>
              </a:endParaRPr>
            </a:p>
          </p:txBody>
        </p:sp>
        <p:sp>
          <p:nvSpPr>
            <p:cNvPr id="268300" name="Text Box 12"/>
            <p:cNvSpPr txBox="1">
              <a:spLocks noChangeArrowheads="1"/>
            </p:cNvSpPr>
            <p:nvPr/>
          </p:nvSpPr>
          <p:spPr bwMode="auto">
            <a:xfrm>
              <a:off x="1104" y="1008"/>
              <a:ext cx="1728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000" b="1">
                  <a:solidFill>
                    <a:schemeClr val="bg1"/>
                  </a:solidFill>
                  <a:ea typeface="MS PGothic" pitchFamily="34" charset="-128"/>
                </a:rPr>
                <a:t>SMS</a:t>
              </a:r>
            </a:p>
          </p:txBody>
        </p:sp>
        <p:sp>
          <p:nvSpPr>
            <p:cNvPr id="268301" name="Text Box 13"/>
            <p:cNvSpPr txBox="1">
              <a:spLocks noChangeArrowheads="1"/>
            </p:cNvSpPr>
            <p:nvPr/>
          </p:nvSpPr>
          <p:spPr bwMode="auto">
            <a:xfrm>
              <a:off x="3216" y="480"/>
              <a:ext cx="86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chemeClr val="bg2"/>
                  </a:solidFill>
                  <a:ea typeface="MS PGothic" pitchFamily="34" charset="-128"/>
                </a:rPr>
                <a:t>TiVo/DVR</a:t>
              </a:r>
            </a:p>
          </p:txBody>
        </p:sp>
        <p:sp>
          <p:nvSpPr>
            <p:cNvPr id="268302" name="Text Box 14"/>
            <p:cNvSpPr txBox="1">
              <a:spLocks noChangeArrowheads="1"/>
            </p:cNvSpPr>
            <p:nvPr/>
          </p:nvSpPr>
          <p:spPr bwMode="auto">
            <a:xfrm>
              <a:off x="3648" y="1805"/>
              <a:ext cx="86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7F7F7F"/>
                  </a:solidFill>
                  <a:ea typeface="MS PGothic" pitchFamily="34" charset="-128"/>
                </a:rPr>
                <a:t>Groups</a:t>
              </a:r>
            </a:p>
          </p:txBody>
        </p:sp>
        <p:sp>
          <p:nvSpPr>
            <p:cNvPr id="268303" name="Text Box 15"/>
            <p:cNvSpPr txBox="1">
              <a:spLocks noChangeArrowheads="1"/>
            </p:cNvSpPr>
            <p:nvPr/>
          </p:nvSpPr>
          <p:spPr bwMode="auto">
            <a:xfrm>
              <a:off x="342" y="1482"/>
              <a:ext cx="172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>
                  <a:solidFill>
                    <a:srgbClr val="7F7F7F"/>
                  </a:solidFill>
                  <a:ea typeface="MS PGothic" pitchFamily="34" charset="-128"/>
                </a:rPr>
                <a:t>Mobile</a:t>
              </a:r>
            </a:p>
          </p:txBody>
        </p:sp>
        <p:sp>
          <p:nvSpPr>
            <p:cNvPr id="268304" name="Text Box 16"/>
            <p:cNvSpPr txBox="1">
              <a:spLocks noChangeArrowheads="1"/>
            </p:cNvSpPr>
            <p:nvPr/>
          </p:nvSpPr>
          <p:spPr bwMode="auto">
            <a:xfrm>
              <a:off x="715" y="672"/>
              <a:ext cx="1488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1">
                  <a:solidFill>
                    <a:srgbClr val="7F7F7F"/>
                  </a:solidFill>
                  <a:ea typeface="MS PGothic" pitchFamily="34" charset="-128"/>
                </a:rPr>
                <a:t>Magazines</a:t>
              </a:r>
            </a:p>
          </p:txBody>
        </p:sp>
        <p:sp>
          <p:nvSpPr>
            <p:cNvPr id="268305" name="Text Box 17"/>
            <p:cNvSpPr txBox="1">
              <a:spLocks noChangeArrowheads="1"/>
            </p:cNvSpPr>
            <p:nvPr/>
          </p:nvSpPr>
          <p:spPr bwMode="auto">
            <a:xfrm>
              <a:off x="2688" y="1968"/>
              <a:ext cx="1728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000" b="1">
                  <a:solidFill>
                    <a:schemeClr val="bg1"/>
                  </a:solidFill>
                  <a:ea typeface="MS PGothic" pitchFamily="34" charset="-128"/>
                </a:rPr>
                <a:t>Social networks</a:t>
              </a:r>
            </a:p>
          </p:txBody>
        </p:sp>
        <p:sp>
          <p:nvSpPr>
            <p:cNvPr id="268306" name="Text Box 18"/>
            <p:cNvSpPr txBox="1">
              <a:spLocks noChangeArrowheads="1"/>
            </p:cNvSpPr>
            <p:nvPr/>
          </p:nvSpPr>
          <p:spPr bwMode="auto">
            <a:xfrm>
              <a:off x="229" y="1849"/>
              <a:ext cx="1488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600" b="1">
                  <a:solidFill>
                    <a:srgbClr val="660066"/>
                  </a:solidFill>
                  <a:ea typeface="MS PGothic" pitchFamily="34" charset="-128"/>
                </a:rPr>
                <a:t>Facebook</a:t>
              </a:r>
            </a:p>
          </p:txBody>
        </p:sp>
        <p:sp>
          <p:nvSpPr>
            <p:cNvPr id="268307" name="Text Box 19"/>
            <p:cNvSpPr txBox="1">
              <a:spLocks noChangeArrowheads="1"/>
            </p:cNvSpPr>
            <p:nvPr/>
          </p:nvSpPr>
          <p:spPr bwMode="auto">
            <a:xfrm>
              <a:off x="1728" y="288"/>
              <a:ext cx="864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5350B9"/>
                  </a:solidFill>
                  <a:ea typeface="MS PGothic" pitchFamily="34" charset="-128"/>
                </a:rPr>
                <a:t>YouTube</a:t>
              </a:r>
            </a:p>
          </p:txBody>
        </p:sp>
        <p:sp>
          <p:nvSpPr>
            <p:cNvPr id="268308" name="Text Box 20"/>
            <p:cNvSpPr txBox="1">
              <a:spLocks noChangeArrowheads="1"/>
            </p:cNvSpPr>
            <p:nvPr/>
          </p:nvSpPr>
          <p:spPr bwMode="auto">
            <a:xfrm>
              <a:off x="275" y="844"/>
              <a:ext cx="1488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4000" b="1">
                  <a:solidFill>
                    <a:schemeClr val="accent2"/>
                  </a:solidFill>
                  <a:ea typeface="MS PGothic" pitchFamily="34" charset="-128"/>
                </a:rPr>
                <a:t>iTunes</a:t>
              </a:r>
            </a:p>
          </p:txBody>
        </p:sp>
        <p:sp>
          <p:nvSpPr>
            <p:cNvPr id="268309" name="Text Box 21"/>
            <p:cNvSpPr txBox="1">
              <a:spLocks noChangeArrowheads="1"/>
            </p:cNvSpPr>
            <p:nvPr/>
          </p:nvSpPr>
          <p:spPr bwMode="auto">
            <a:xfrm>
              <a:off x="4210" y="2284"/>
              <a:ext cx="1248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9900CC"/>
                  </a:solidFill>
                  <a:ea typeface="MS PGothic" pitchFamily="34" charset="-128"/>
                </a:rPr>
                <a:t>Peer-to-peer</a:t>
              </a:r>
            </a:p>
          </p:txBody>
        </p:sp>
        <p:sp>
          <p:nvSpPr>
            <p:cNvPr id="268310" name="Text Box 22"/>
            <p:cNvSpPr txBox="1">
              <a:spLocks noChangeArrowheads="1"/>
            </p:cNvSpPr>
            <p:nvPr/>
          </p:nvSpPr>
          <p:spPr bwMode="auto">
            <a:xfrm>
              <a:off x="413" y="240"/>
              <a:ext cx="1248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7F7F7F"/>
                  </a:solidFill>
                  <a:ea typeface="MS PGothic" pitchFamily="34" charset="-128"/>
                </a:rPr>
                <a:t>Time-shifting</a:t>
              </a:r>
            </a:p>
          </p:txBody>
        </p:sp>
        <p:sp>
          <p:nvSpPr>
            <p:cNvPr id="268311" name="Text Box 23"/>
            <p:cNvSpPr txBox="1">
              <a:spLocks noChangeArrowheads="1"/>
            </p:cNvSpPr>
            <p:nvPr/>
          </p:nvSpPr>
          <p:spPr bwMode="auto">
            <a:xfrm>
              <a:off x="1946" y="1510"/>
              <a:ext cx="1488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4800" b="1">
                  <a:solidFill>
                    <a:srgbClr val="C998BD"/>
                  </a:solidFill>
                  <a:ea typeface="MS PGothic" pitchFamily="34" charset="-128"/>
                </a:rPr>
                <a:t>Surfing</a:t>
              </a:r>
            </a:p>
          </p:txBody>
        </p:sp>
        <p:sp>
          <p:nvSpPr>
            <p:cNvPr id="268312" name="Text Box 24"/>
            <p:cNvSpPr txBox="1">
              <a:spLocks noChangeArrowheads="1"/>
            </p:cNvSpPr>
            <p:nvPr/>
          </p:nvSpPr>
          <p:spPr bwMode="auto">
            <a:xfrm>
              <a:off x="1765" y="822"/>
              <a:ext cx="1728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1000" b="1">
                <a:solidFill>
                  <a:schemeClr val="bg1"/>
                </a:solidFill>
                <a:ea typeface="MS PGothic" pitchFamily="34" charset="-128"/>
              </a:endParaRPr>
            </a:p>
          </p:txBody>
        </p:sp>
        <p:sp>
          <p:nvSpPr>
            <p:cNvPr id="268313" name="Text Box 25"/>
            <p:cNvSpPr txBox="1">
              <a:spLocks noChangeArrowheads="1"/>
            </p:cNvSpPr>
            <p:nvPr/>
          </p:nvSpPr>
          <p:spPr bwMode="auto">
            <a:xfrm>
              <a:off x="3760" y="912"/>
              <a:ext cx="1728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000" b="1">
                  <a:solidFill>
                    <a:srgbClr val="5350B9"/>
                  </a:solidFill>
                  <a:ea typeface="MS PGothic" pitchFamily="34" charset="-128"/>
                </a:rPr>
                <a:t>Billboards</a:t>
              </a:r>
            </a:p>
          </p:txBody>
        </p:sp>
        <p:sp>
          <p:nvSpPr>
            <p:cNvPr id="268314" name="Text Box 26"/>
            <p:cNvSpPr txBox="1">
              <a:spLocks noChangeArrowheads="1"/>
            </p:cNvSpPr>
            <p:nvPr/>
          </p:nvSpPr>
          <p:spPr bwMode="auto">
            <a:xfrm>
              <a:off x="240" y="480"/>
              <a:ext cx="3008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C998BD"/>
                  </a:solidFill>
                  <a:ea typeface="MS PGothic" pitchFamily="34" charset="-128"/>
                </a:rPr>
                <a:t>Social media + programmed content?</a:t>
              </a:r>
            </a:p>
          </p:txBody>
        </p:sp>
        <p:sp>
          <p:nvSpPr>
            <p:cNvPr id="268315" name="Text Box 27"/>
            <p:cNvSpPr txBox="1">
              <a:spLocks noChangeArrowheads="1"/>
            </p:cNvSpPr>
            <p:nvPr/>
          </p:nvSpPr>
          <p:spPr bwMode="auto">
            <a:xfrm>
              <a:off x="1456" y="2001"/>
              <a:ext cx="3420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1">
                  <a:solidFill>
                    <a:srgbClr val="5350B9"/>
                  </a:solidFill>
                  <a:ea typeface="MS PGothic" pitchFamily="34" charset="-128"/>
                </a:rPr>
                <a:t>Mix of traditional + online?</a:t>
              </a:r>
            </a:p>
          </p:txBody>
        </p:sp>
        <p:sp>
          <p:nvSpPr>
            <p:cNvPr id="268316" name="Text Box 28"/>
            <p:cNvSpPr txBox="1">
              <a:spLocks noChangeArrowheads="1"/>
            </p:cNvSpPr>
            <p:nvPr/>
          </p:nvSpPr>
          <p:spPr bwMode="auto">
            <a:xfrm>
              <a:off x="203" y="1595"/>
              <a:ext cx="2400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>
                  <a:solidFill>
                    <a:srgbClr val="5350B9"/>
                  </a:solidFill>
                  <a:ea typeface="MS PGothic" pitchFamily="34" charset="-128"/>
                </a:rPr>
                <a:t>Buy direct + use an ad network?</a:t>
              </a:r>
            </a:p>
          </p:txBody>
        </p:sp>
        <p:sp>
          <p:nvSpPr>
            <p:cNvPr id="268317" name="Text Box 29"/>
            <p:cNvSpPr txBox="1">
              <a:spLocks noChangeArrowheads="1"/>
            </p:cNvSpPr>
            <p:nvPr/>
          </p:nvSpPr>
          <p:spPr bwMode="auto">
            <a:xfrm>
              <a:off x="4080" y="940"/>
              <a:ext cx="1392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rgbClr val="660066"/>
                  </a:solidFill>
                  <a:ea typeface="MS PGothic" pitchFamily="34" charset="-128"/>
                </a:rPr>
                <a:t>Mobile devices</a:t>
              </a:r>
            </a:p>
          </p:txBody>
        </p:sp>
        <p:sp>
          <p:nvSpPr>
            <p:cNvPr id="268318" name="Text Box 30"/>
            <p:cNvSpPr txBox="1">
              <a:spLocks noChangeArrowheads="1"/>
            </p:cNvSpPr>
            <p:nvPr/>
          </p:nvSpPr>
          <p:spPr bwMode="auto">
            <a:xfrm>
              <a:off x="624" y="1168"/>
              <a:ext cx="3456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 b="1">
                  <a:solidFill>
                    <a:srgbClr val="242BBE"/>
                  </a:solidFill>
                  <a:ea typeface="MS PGothic" pitchFamily="34" charset="-128"/>
                </a:rPr>
                <a:t>Video + search + display + mobile?</a:t>
              </a:r>
            </a:p>
          </p:txBody>
        </p:sp>
        <p:sp>
          <p:nvSpPr>
            <p:cNvPr id="268319" name="Text Box 31"/>
            <p:cNvSpPr txBox="1">
              <a:spLocks noChangeArrowheads="1"/>
            </p:cNvSpPr>
            <p:nvPr/>
          </p:nvSpPr>
          <p:spPr bwMode="auto">
            <a:xfrm>
              <a:off x="3408" y="720"/>
              <a:ext cx="1872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>
                  <a:solidFill>
                    <a:srgbClr val="660066"/>
                  </a:solidFill>
                  <a:ea typeface="MS PGothic" pitchFamily="34" charset="-128"/>
                </a:rPr>
                <a:t>Context + behavioral targeting?</a:t>
              </a:r>
            </a:p>
          </p:txBody>
        </p:sp>
        <p:sp>
          <p:nvSpPr>
            <p:cNvPr id="268320" name="Text Box 32"/>
            <p:cNvSpPr txBox="1">
              <a:spLocks noChangeArrowheads="1"/>
            </p:cNvSpPr>
            <p:nvPr/>
          </p:nvSpPr>
          <p:spPr bwMode="auto">
            <a:xfrm>
              <a:off x="2695" y="1082"/>
              <a:ext cx="2544" cy="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8000" b="1">
                  <a:solidFill>
                    <a:srgbClr val="660066"/>
                  </a:solidFill>
                  <a:ea typeface="MS PGothic" pitchFamily="34" charset="-128"/>
                </a:rPr>
                <a:t>Online</a:t>
              </a:r>
            </a:p>
          </p:txBody>
        </p:sp>
      </p:grpSp>
      <p:sp>
        <p:nvSpPr>
          <p:cNvPr id="268293" name="Text Box 33"/>
          <p:cNvSpPr txBox="1">
            <a:spLocks noChangeArrowheads="1"/>
          </p:cNvSpPr>
          <p:nvPr/>
        </p:nvSpPr>
        <p:spPr bwMode="auto">
          <a:xfrm>
            <a:off x="1182688" y="5275263"/>
            <a:ext cx="8150225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b="1">
                <a:solidFill>
                  <a:srgbClr val="660066"/>
                </a:solidFill>
                <a:ea typeface="MS PGothic" pitchFamily="34" charset="-128"/>
              </a:rPr>
              <a:t>Questions we’re hearing from marketers:</a:t>
            </a:r>
            <a:endParaRPr lang="en-US" sz="2000" b="1">
              <a:solidFill>
                <a:srgbClr val="660066"/>
              </a:solidFill>
              <a:ea typeface="MS PGothic" pitchFamily="34" charset="-128"/>
            </a:endParaRPr>
          </a:p>
          <a:p>
            <a:pPr eaLnBrk="0" hangingPunct="0">
              <a:spcBef>
                <a:spcPct val="50000"/>
              </a:spcBef>
            </a:pPr>
            <a:r>
              <a:rPr lang="en-US">
                <a:solidFill>
                  <a:srgbClr val="660066"/>
                </a:solidFill>
                <a:ea typeface="MS PGothic" pitchFamily="34" charset="-128"/>
              </a:rPr>
              <a:t>• “How do I get my audience’s attention?”</a:t>
            </a:r>
            <a:br>
              <a:rPr lang="en-US">
                <a:solidFill>
                  <a:srgbClr val="660066"/>
                </a:solidFill>
                <a:ea typeface="MS PGothic" pitchFamily="34" charset="-128"/>
              </a:rPr>
            </a:br>
            <a:r>
              <a:rPr lang="en-US">
                <a:solidFill>
                  <a:srgbClr val="660066"/>
                </a:solidFill>
                <a:ea typeface="MS PGothic" pitchFamily="34" charset="-128"/>
              </a:rPr>
              <a:t>• “How do I participate in their conversations?”</a:t>
            </a:r>
            <a:br>
              <a:rPr lang="en-US">
                <a:solidFill>
                  <a:srgbClr val="660066"/>
                </a:solidFill>
                <a:ea typeface="MS PGothic" pitchFamily="34" charset="-128"/>
              </a:rPr>
            </a:br>
            <a:r>
              <a:rPr lang="en-US">
                <a:solidFill>
                  <a:srgbClr val="660066"/>
                </a:solidFill>
                <a:ea typeface="MS PGothic" pitchFamily="34" charset="-128"/>
              </a:rPr>
              <a:t>• “What’s the right balance of investment to reach my consumers?”</a:t>
            </a:r>
            <a:endParaRPr lang="en-US" sz="2000">
              <a:solidFill>
                <a:srgbClr val="660066"/>
              </a:solidFill>
              <a:ea typeface="MS PGothic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Titre 1"/>
          <p:cNvSpPr>
            <a:spLocks noGrp="1"/>
          </p:cNvSpPr>
          <p:nvPr>
            <p:ph type="title" idx="4294967295"/>
          </p:nvPr>
        </p:nvSpPr>
        <p:spPr>
          <a:xfrm>
            <a:off x="1116013" y="115888"/>
            <a:ext cx="8027987" cy="949325"/>
          </a:xfrm>
        </p:spPr>
        <p:txBody>
          <a:bodyPr/>
          <a:lstStyle/>
          <a:p>
            <a:r>
              <a:rPr lang="fr-FR" smtClean="0"/>
              <a:t>Different Types of Media Advertising</a:t>
            </a:r>
          </a:p>
        </p:txBody>
      </p:sp>
      <p:sp>
        <p:nvSpPr>
          <p:cNvPr id="270338" name="Espace réservé du contenu 2"/>
          <p:cNvSpPr txBox="1">
            <a:spLocks/>
          </p:cNvSpPr>
          <p:nvPr/>
        </p:nvSpPr>
        <p:spPr bwMode="auto">
          <a:xfrm>
            <a:off x="1116013" y="1600200"/>
            <a:ext cx="2895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4572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fr-FR" sz="2800" b="1">
                <a:latin typeface="Calibri" pitchFamily="34" charset="0"/>
                <a:ea typeface="MS PGothic" pitchFamily="34" charset="-128"/>
              </a:rPr>
              <a:t>Bought Media</a:t>
            </a:r>
          </a:p>
        </p:txBody>
      </p:sp>
      <p:sp>
        <p:nvSpPr>
          <p:cNvPr id="270339" name="Espace réservé du contenu 2"/>
          <p:cNvSpPr txBox="1">
            <a:spLocks/>
          </p:cNvSpPr>
          <p:nvPr/>
        </p:nvSpPr>
        <p:spPr bwMode="auto">
          <a:xfrm>
            <a:off x="4738688" y="1624013"/>
            <a:ext cx="32004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4572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fr-FR" sz="2800">
                <a:latin typeface="Calibri" pitchFamily="34" charset="0"/>
                <a:ea typeface="MS PGothic" pitchFamily="34" charset="-128"/>
              </a:rPr>
              <a:t>Branding display</a:t>
            </a:r>
          </a:p>
          <a:p>
            <a:pPr marL="342900" indent="-342900" defTabSz="4572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fr-FR" sz="2800">
                <a:latin typeface="Calibri" pitchFamily="34" charset="0"/>
                <a:ea typeface="MS PGothic" pitchFamily="34" charset="-128"/>
              </a:rPr>
              <a:t>Direct Response</a:t>
            </a:r>
          </a:p>
        </p:txBody>
      </p:sp>
      <p:sp>
        <p:nvSpPr>
          <p:cNvPr id="270340" name="Espace réservé du contenu 2"/>
          <p:cNvSpPr txBox="1">
            <a:spLocks/>
          </p:cNvSpPr>
          <p:nvPr/>
        </p:nvSpPr>
        <p:spPr bwMode="auto">
          <a:xfrm>
            <a:off x="1116013" y="3429000"/>
            <a:ext cx="2895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4572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fr-FR" sz="2800" b="1">
                <a:latin typeface="Calibri" pitchFamily="34" charset="0"/>
                <a:ea typeface="MS PGothic" pitchFamily="34" charset="-128"/>
              </a:rPr>
              <a:t>Owned Media</a:t>
            </a:r>
          </a:p>
        </p:txBody>
      </p:sp>
      <p:sp>
        <p:nvSpPr>
          <p:cNvPr id="270341" name="Espace réservé du contenu 2"/>
          <p:cNvSpPr txBox="1">
            <a:spLocks/>
          </p:cNvSpPr>
          <p:nvPr/>
        </p:nvSpPr>
        <p:spPr bwMode="auto">
          <a:xfrm>
            <a:off x="1116013" y="5181600"/>
            <a:ext cx="2895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4572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fr-FR" sz="2800" b="1">
                <a:latin typeface="Calibri" pitchFamily="34" charset="0"/>
                <a:ea typeface="MS PGothic" pitchFamily="34" charset="-128"/>
              </a:rPr>
              <a:t>Earned Media</a:t>
            </a:r>
          </a:p>
        </p:txBody>
      </p:sp>
      <p:sp>
        <p:nvSpPr>
          <p:cNvPr id="270342" name="Espace réservé du contenu 2"/>
          <p:cNvSpPr txBox="1">
            <a:spLocks/>
          </p:cNvSpPr>
          <p:nvPr/>
        </p:nvSpPr>
        <p:spPr bwMode="auto">
          <a:xfrm>
            <a:off x="4738688" y="3429000"/>
            <a:ext cx="3200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4572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fr-FR" sz="2800">
                <a:latin typeface="Calibri" pitchFamily="34" charset="0"/>
                <a:ea typeface="MS PGothic" pitchFamily="34" charset="-128"/>
              </a:rPr>
              <a:t>Brand content</a:t>
            </a:r>
          </a:p>
        </p:txBody>
      </p:sp>
      <p:sp>
        <p:nvSpPr>
          <p:cNvPr id="270343" name="Espace réservé du contenu 2"/>
          <p:cNvSpPr txBox="1">
            <a:spLocks/>
          </p:cNvSpPr>
          <p:nvPr/>
        </p:nvSpPr>
        <p:spPr bwMode="auto">
          <a:xfrm>
            <a:off x="4738688" y="5181600"/>
            <a:ext cx="3200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4572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fr-FR" sz="2800">
                <a:latin typeface="Calibri" pitchFamily="34" charset="0"/>
                <a:ea typeface="MS PGothic" pitchFamily="34" charset="-128"/>
              </a:rPr>
              <a:t>Social media</a:t>
            </a:r>
          </a:p>
        </p:txBody>
      </p:sp>
      <p:sp>
        <p:nvSpPr>
          <p:cNvPr id="21" name="Flèche vers la droite 20"/>
          <p:cNvSpPr>
            <a:spLocks noChangeArrowheads="1"/>
          </p:cNvSpPr>
          <p:nvPr/>
        </p:nvSpPr>
        <p:spPr bwMode="auto">
          <a:xfrm>
            <a:off x="3783013" y="1447800"/>
            <a:ext cx="381000" cy="102711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8BF00"/>
          </a:solidFill>
          <a:ln w="31750">
            <a:solidFill>
              <a:schemeClr val="bg1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fr-FR">
              <a:solidFill>
                <a:srgbClr val="FFFFFF"/>
              </a:solidFill>
              <a:latin typeface="Calibri" pitchFamily="-65" charset="0"/>
              <a:ea typeface="ＭＳ Ｐゴシック" pitchFamily="-65" charset="-128"/>
              <a:cs typeface="+mn-cs"/>
            </a:endParaRPr>
          </a:p>
        </p:txBody>
      </p:sp>
      <p:sp>
        <p:nvSpPr>
          <p:cNvPr id="22" name="Flèche vers la droite 21"/>
          <p:cNvSpPr>
            <a:spLocks noChangeArrowheads="1"/>
          </p:cNvSpPr>
          <p:nvPr/>
        </p:nvSpPr>
        <p:spPr bwMode="auto">
          <a:xfrm>
            <a:off x="3783013" y="3313113"/>
            <a:ext cx="381000" cy="102711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8BF00"/>
          </a:solidFill>
          <a:ln w="31750">
            <a:solidFill>
              <a:schemeClr val="bg1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fr-FR">
              <a:solidFill>
                <a:srgbClr val="FFFFFF"/>
              </a:solidFill>
              <a:latin typeface="Calibri" pitchFamily="-65" charset="0"/>
              <a:ea typeface="ＭＳ Ｐゴシック" pitchFamily="-65" charset="-128"/>
              <a:cs typeface="+mn-cs"/>
            </a:endParaRPr>
          </a:p>
        </p:txBody>
      </p:sp>
      <p:sp>
        <p:nvSpPr>
          <p:cNvPr id="23" name="Flèche vers la droite 22"/>
          <p:cNvSpPr>
            <a:spLocks noChangeArrowheads="1"/>
          </p:cNvSpPr>
          <p:nvPr/>
        </p:nvSpPr>
        <p:spPr bwMode="auto">
          <a:xfrm>
            <a:off x="3783013" y="4953000"/>
            <a:ext cx="381000" cy="102711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8BF00"/>
          </a:solidFill>
          <a:ln w="31750">
            <a:solidFill>
              <a:schemeClr val="bg1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fr-FR">
              <a:solidFill>
                <a:srgbClr val="FFFFFF"/>
              </a:solidFill>
              <a:latin typeface="Calibri" pitchFamily="-65" charset="0"/>
              <a:ea typeface="ＭＳ Ｐゴシック" pitchFamily="-65" charset="-128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Subtitle 8"/>
          <p:cNvSpPr>
            <a:spLocks noGrp="1"/>
          </p:cNvSpPr>
          <p:nvPr>
            <p:ph type="subTitle" idx="4294967295"/>
          </p:nvPr>
        </p:nvSpPr>
        <p:spPr>
          <a:xfrm>
            <a:off x="784225" y="922338"/>
            <a:ext cx="7769225" cy="820737"/>
          </a:xfrm>
        </p:spPr>
        <p:txBody>
          <a:bodyPr/>
          <a:lstStyle/>
          <a:p>
            <a:pPr marL="0" indent="0"/>
            <a:r>
              <a:rPr lang="en-US" b="1" smtClean="0">
                <a:solidFill>
                  <a:srgbClr val="FFFFFF"/>
                </a:solidFill>
                <a:ea typeface="Verdana" pitchFamily="34" charset="0"/>
                <a:cs typeface="Arial" charset="0"/>
              </a:rPr>
              <a:t>Online Advertising &amp; Share shift</a:t>
            </a:r>
          </a:p>
          <a:p>
            <a:pPr marL="0" indent="0"/>
            <a:r>
              <a:rPr lang="en-US" sz="3600" b="1" smtClean="0">
                <a:solidFill>
                  <a:schemeClr val="bg1"/>
                </a:solidFill>
                <a:ea typeface="Verdana" pitchFamily="34" charset="0"/>
                <a:cs typeface="Arial" charset="0"/>
              </a:rPr>
              <a:t>Display &amp; Search working Together to Achieve Marketing Objectives</a:t>
            </a:r>
          </a:p>
        </p:txBody>
      </p:sp>
      <p:sp>
        <p:nvSpPr>
          <p:cNvPr id="271363" name="Date Placeholder 4"/>
          <p:cNvSpPr txBox="1">
            <a:spLocks noGrp="1"/>
          </p:cNvSpPr>
          <p:nvPr/>
        </p:nvSpPr>
        <p:spPr bwMode="auto">
          <a:xfrm>
            <a:off x="7386638" y="6354763"/>
            <a:ext cx="17573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3522633C-4725-47DD-B21C-4D5B6ECA30CD}" type="datetime1">
              <a:rPr lang="en-US" sz="800">
                <a:solidFill>
                  <a:srgbClr val="7B0099"/>
                </a:solidFill>
              </a:rPr>
              <a:pPr algn="r"/>
              <a:t>1/26/2011</a:t>
            </a:fld>
            <a:endParaRPr lang="en-US" sz="800">
              <a:solidFill>
                <a:srgbClr val="7B0099"/>
              </a:solidFill>
            </a:endParaRPr>
          </a:p>
        </p:txBody>
      </p:sp>
      <p:sp>
        <p:nvSpPr>
          <p:cNvPr id="271364" name="Footer Placeholder 5"/>
          <p:cNvSpPr txBox="1">
            <a:spLocks noGrp="1"/>
          </p:cNvSpPr>
          <p:nvPr/>
        </p:nvSpPr>
        <p:spPr bwMode="auto">
          <a:xfrm>
            <a:off x="0" y="6354763"/>
            <a:ext cx="27765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">
                <a:solidFill>
                  <a:srgbClr val="7B0099"/>
                </a:solidFill>
              </a:rPr>
              <a:t>Yahoo! Presentation Template, Confidential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[Yahoo! 2]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rgbClr val="7B0099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[Yahoo! 2] Template">
  <a:themeElements>
    <a:clrScheme name="1_[Yahoo! 2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[Yahoo! 2]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[Yahoo! 2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7249</TotalTime>
  <Words>1323</Words>
  <Application>Microsoft Office PowerPoint</Application>
  <PresentationFormat>On-screen Show (4:3)</PresentationFormat>
  <Paragraphs>290</Paragraphs>
  <Slides>24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13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4" baseType="lpstr">
      <vt:lpstr>Arial</vt:lpstr>
      <vt:lpstr>Calibri</vt:lpstr>
      <vt:lpstr>Verdana</vt:lpstr>
      <vt:lpstr>MS PGothic</vt:lpstr>
      <vt:lpstr>Trebuchet MS</vt:lpstr>
      <vt:lpstr>Wingdings</vt:lpstr>
      <vt:lpstr>[Yahoo! 2] Template</vt:lpstr>
      <vt:lpstr>1_[Yahoo! 2] Template</vt:lpstr>
      <vt:lpstr>Office Theme</vt:lpstr>
      <vt:lpstr>[Yahoo! 2] Template</vt:lpstr>
      <vt:lpstr>[Yahoo! 2] Template</vt:lpstr>
      <vt:lpstr>[Yahoo! 2] Template</vt:lpstr>
      <vt:lpstr>[Yahoo! 2] Template</vt:lpstr>
      <vt:lpstr>[Yahoo! 2] Template</vt:lpstr>
      <vt:lpstr>[Yahoo! 2] Template</vt:lpstr>
      <vt:lpstr>[Yahoo! 2] Template</vt:lpstr>
      <vt:lpstr>[Yahoo! 2] Template</vt:lpstr>
      <vt:lpstr>[Yahoo! 2] Template</vt:lpstr>
      <vt:lpstr>[Yahoo! 2] Template</vt:lpstr>
      <vt:lpstr>Microsoft Excel Worksheet</vt:lpstr>
      <vt:lpstr>EDEE:  “Display Advertising: Science Art and Scale - How to make it work for you”  </vt:lpstr>
      <vt:lpstr>Slide 2</vt:lpstr>
      <vt:lpstr>Internet Penetration by Region</vt:lpstr>
      <vt:lpstr>Worldwide Internet Growth</vt:lpstr>
      <vt:lpstr>Slide 5</vt:lpstr>
      <vt:lpstr>Slide 6</vt:lpstr>
      <vt:lpstr>Slide 7</vt:lpstr>
      <vt:lpstr>Different Types of Media Advertising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Do Clicks Matter? …</vt:lpstr>
      <vt:lpstr>Adfactor Pro Brand Measurement Product</vt:lpstr>
      <vt:lpstr>Measuring Campaign Branding Impact</vt:lpstr>
      <vt:lpstr>Recruitment</vt:lpstr>
      <vt:lpstr>Simplified Survey – 3 Screens</vt:lpstr>
      <vt:lpstr>AdFactor Pro Report</vt:lpstr>
      <vt:lpstr>Campaign Impact -- Lift &amp; Norm</vt:lpstr>
      <vt:lpstr>Campaign Performance Detail</vt:lpstr>
    </vt:vector>
  </TitlesOfParts>
  <Company>Polypod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Yahoo! Presentation Template</dc:title>
  <dc:subject>New Yahoo! Presentation Template</dc:subject>
  <dc:creator>Hani Asfour</dc:creator>
  <dc:description>Prepared for Yahoo! by Polypod through CMG Advisors</dc:description>
  <cp:lastModifiedBy>Yahoo</cp:lastModifiedBy>
  <cp:revision>495</cp:revision>
  <dcterms:created xsi:type="dcterms:W3CDTF">2009-09-03T07:43:52Z</dcterms:created>
  <dcterms:modified xsi:type="dcterms:W3CDTF">2011-01-26T18:34:38Z</dcterms:modified>
  <cp:category>Template</cp:category>
</cp:coreProperties>
</file>